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12"/>
  </p:notesMasterIdLst>
  <p:sldIdLst>
    <p:sldId id="257" r:id="rId2"/>
    <p:sldId id="1317" r:id="rId3"/>
    <p:sldId id="258" r:id="rId4"/>
    <p:sldId id="1318" r:id="rId5"/>
    <p:sldId id="1319" r:id="rId6"/>
    <p:sldId id="277" r:id="rId7"/>
    <p:sldId id="1320" r:id="rId8"/>
    <p:sldId id="1321" r:id="rId9"/>
    <p:sldId id="1322" r:id="rId10"/>
    <p:sldId id="283" r:id="rId11"/>
  </p:sldIdLst>
  <p:sldSz cx="12192000" cy="6858000"/>
  <p:notesSz cx="7315200" cy="96012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4" roundtripDataSignature="AMtx7mgcI1wpTURETpnFuJpXZrlYIi/9c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528C"/>
    <a:srgbClr val="64D56E"/>
    <a:srgbClr val="0081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2BC982E-2C07-464E-BC5E-7FE843019F6F}">
  <a:tblStyle styleId="{02BC982E-2C07-464E-BC5E-7FE843019F6F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E8F15986-ED19-4504-BECC-CA0261993BBD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DEF"/>
          </a:solidFill>
        </a:fill>
      </a:tcStyle>
    </a:wholeTbl>
    <a:band1H>
      <a:tcTxStyle/>
      <a:tcStyle>
        <a:tcBdr/>
        <a:fill>
          <a:solidFill>
            <a:srgbClr val="CDD8DD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DD8DD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BC4988A1-BA49-4245-9153-F4A795E12253}" styleName="Table_2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92593" autoAdjust="0"/>
  </p:normalViewPr>
  <p:slideViewPr>
    <p:cSldViewPr snapToGrid="0">
      <p:cViewPr varScale="1">
        <p:scale>
          <a:sx n="68" d="100"/>
          <a:sy n="68" d="100"/>
        </p:scale>
        <p:origin x="804" y="6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customschemas.google.com/relationships/presentationmetadata" Target="metadata"/><Relationship Id="rId5" Type="http://schemas.openxmlformats.org/officeDocument/2006/relationships/slide" Target="slides/slide4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F76863B-E0EC-4A92-8E26-A1464F5CB648}" type="doc">
      <dgm:prSet loTypeId="urn:microsoft.com/office/officeart/2009/layout/CircleArrowProcess#1" loCatId="process" qsTypeId="urn:microsoft.com/office/officeart/2005/8/quickstyle/simple5#1" qsCatId="simple" csTypeId="urn:microsoft.com/office/officeart/2005/8/colors/accent1_2#1" csCatId="accent1" phldr="1"/>
      <dgm:spPr/>
      <dgm:t>
        <a:bodyPr/>
        <a:lstStyle/>
        <a:p>
          <a:endParaRPr lang="ru-RU"/>
        </a:p>
      </dgm:t>
    </dgm:pt>
    <dgm:pt modelId="{25C289BF-D57D-41A2-A2C6-F2EDCD4CB505}">
      <dgm:prSet phldrT="[Текст]" custT="1"/>
      <dgm:spPr/>
      <dgm:t>
        <a:bodyPr/>
        <a:lstStyle/>
        <a:p>
          <a:pPr>
            <a:buFont typeface="Arial" panose="020B0604020202020204" pitchFamily="34" charset="0"/>
            <a:buNone/>
          </a:pPr>
          <a:r>
            <a:rPr lang="en-US" sz="1600" b="1" i="0" u="none" strike="noStrike" cap="none" dirty="0" smtClean="0">
              <a:solidFill>
                <a:schemeClr val="accent1">
                  <a:lumMod val="20000"/>
                  <a:lumOff val="80000"/>
                </a:schemeClr>
              </a:solidFill>
              <a:latin typeface="Century Gothic" panose="020B0502020202020204" pitchFamily="34" charset="0"/>
              <a:ea typeface="Segoe UI" panose="020B0502040204020203" pitchFamily="34" charset="0"/>
              <a:cs typeface="Times New Roman" panose="02020603050405020304" pitchFamily="18" charset="0"/>
              <a:sym typeface="Century Gothic"/>
            </a:rPr>
            <a:t>Population</a:t>
          </a:r>
          <a:r>
            <a:rPr lang="ru-RU" sz="1600" b="1" i="0" u="none" strike="noStrike" cap="none" dirty="0" smtClean="0">
              <a:solidFill>
                <a:schemeClr val="accent1">
                  <a:lumMod val="20000"/>
                  <a:lumOff val="80000"/>
                </a:schemeClr>
              </a:solidFill>
              <a:latin typeface="Century Gothic" panose="020B0502020202020204" pitchFamily="34" charset="0"/>
              <a:ea typeface="Segoe UI" panose="020B0502040204020203" pitchFamily="34" charset="0"/>
              <a:cs typeface="Times New Roman" panose="02020603050405020304" pitchFamily="18" charset="0"/>
              <a:sym typeface="Century Gothic"/>
            </a:rPr>
            <a:t> </a:t>
          </a:r>
          <a:br>
            <a:rPr lang="ru-RU" sz="1600" b="1" i="0" u="none" strike="noStrike" cap="none" dirty="0" smtClean="0">
              <a:solidFill>
                <a:schemeClr val="accent1">
                  <a:lumMod val="20000"/>
                  <a:lumOff val="80000"/>
                </a:schemeClr>
              </a:solidFill>
              <a:latin typeface="Century Gothic" panose="020B0502020202020204" pitchFamily="34" charset="0"/>
              <a:ea typeface="Segoe UI" panose="020B0502040204020203" pitchFamily="34" charset="0"/>
              <a:cs typeface="Times New Roman" panose="02020603050405020304" pitchFamily="18" charset="0"/>
              <a:sym typeface="Century Gothic"/>
            </a:rPr>
          </a:br>
          <a:r>
            <a:rPr lang="ru-RU" sz="1600" b="1" i="0" u="none" strike="noStrike" cap="none" dirty="0" smtClean="0">
              <a:solidFill>
                <a:schemeClr val="accent1">
                  <a:lumMod val="20000"/>
                  <a:lumOff val="80000"/>
                </a:schemeClr>
              </a:solidFill>
              <a:latin typeface="Century Gothic" panose="020B0502020202020204" pitchFamily="34" charset="0"/>
              <a:ea typeface="Segoe UI" panose="020B0502040204020203" pitchFamily="34" charset="0"/>
              <a:cs typeface="Times New Roman" panose="02020603050405020304" pitchFamily="18" charset="0"/>
            </a:rPr>
            <a:t>&gt; </a:t>
          </a:r>
          <a:r>
            <a:rPr lang="ru-RU" altLang="en-US" sz="1600" b="1" i="0" u="none" strike="noStrike" cap="none" dirty="0" smtClean="0">
              <a:solidFill>
                <a:srgbClr val="C00000"/>
              </a:solidFill>
              <a:latin typeface="Century Gothic" panose="020B0502020202020204" pitchFamily="34" charset="0"/>
              <a:ea typeface="Segoe UI" panose="020B0502040204020203" pitchFamily="34" charset="0"/>
              <a:cs typeface="Times New Roman" panose="02020603050405020304" pitchFamily="18" charset="0"/>
              <a:sym typeface="Arial" panose="020B0604020202020204"/>
            </a:rPr>
            <a:t>36 </a:t>
          </a:r>
          <a:r>
            <a:rPr lang="en-US" sz="1600" b="1" i="0" u="none" strike="noStrike" cap="none" dirty="0" err="1" smtClean="0">
              <a:solidFill>
                <a:schemeClr val="accent1">
                  <a:lumMod val="20000"/>
                  <a:lumOff val="80000"/>
                </a:schemeClr>
              </a:solidFill>
              <a:latin typeface="Century Gothic" panose="020B0502020202020204" pitchFamily="34" charset="0"/>
              <a:ea typeface="Segoe UI" panose="020B0502040204020203" pitchFamily="34" charset="0"/>
              <a:cs typeface="Times New Roman" panose="02020603050405020304" pitchFamily="18" charset="0"/>
              <a:sym typeface="Century Gothic"/>
            </a:rPr>
            <a:t>mln</a:t>
          </a:r>
          <a:r>
            <a:rPr lang="en-US" sz="1600" b="1" i="0" u="none" strike="noStrike" cap="none" dirty="0" smtClean="0">
              <a:solidFill>
                <a:schemeClr val="accent1">
                  <a:lumMod val="20000"/>
                  <a:lumOff val="80000"/>
                </a:schemeClr>
              </a:solidFill>
              <a:latin typeface="Century Gothic" panose="020B0502020202020204" pitchFamily="34" charset="0"/>
              <a:ea typeface="Segoe UI" panose="020B0502040204020203" pitchFamily="34" charset="0"/>
              <a:cs typeface="Times New Roman" panose="02020603050405020304" pitchFamily="18" charset="0"/>
              <a:sym typeface="Century Gothic"/>
            </a:rPr>
            <a:t> people</a:t>
          </a:r>
          <a:endParaRPr lang="ru-RU" sz="1600" b="1" i="0" u="none" strike="noStrike" cap="none" dirty="0">
            <a:solidFill>
              <a:schemeClr val="accent1">
                <a:lumMod val="20000"/>
                <a:lumOff val="80000"/>
              </a:schemeClr>
            </a:solidFill>
            <a:latin typeface="Century Gothic" panose="020B0502020202020204" pitchFamily="34" charset="0"/>
            <a:ea typeface="Segoe UI" panose="020B0502040204020203" pitchFamily="34" charset="0"/>
            <a:cs typeface="Times New Roman" panose="02020603050405020304" pitchFamily="18" charset="0"/>
            <a:sym typeface="Arial" panose="020B0604020202020204"/>
          </a:endParaRPr>
        </a:p>
      </dgm:t>
    </dgm:pt>
    <dgm:pt modelId="{DD32E83C-D54C-466B-9AD4-69923F0B8B0B}" type="parTrans" cxnId="{C995B2B5-74D4-4CD4-9553-227E725ED213}">
      <dgm:prSet/>
      <dgm:spPr/>
      <dgm:t>
        <a:bodyPr/>
        <a:lstStyle/>
        <a:p>
          <a:endParaRPr lang="ru-RU" sz="160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68FE156-101A-4D40-9626-413CC959EA5A}" type="sibTrans" cxnId="{C995B2B5-74D4-4CD4-9553-227E725ED213}">
      <dgm:prSet/>
      <dgm:spPr/>
      <dgm:t>
        <a:bodyPr/>
        <a:lstStyle/>
        <a:p>
          <a:endParaRPr lang="ru-RU" sz="160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40C9AD8-6C35-450C-A4E4-018170D2D1AB}">
      <dgm:prSet phldrT="[Текст]" custT="1"/>
      <dgm:spPr/>
      <dgm:t>
        <a:bodyPr/>
        <a:lstStyle/>
        <a:p>
          <a:r>
            <a:rPr lang="en-US" sz="1600" b="1" dirty="0" smtClean="0">
              <a:solidFill>
                <a:schemeClr val="accent1">
                  <a:lumMod val="20000"/>
                  <a:lumOff val="80000"/>
                </a:schemeClr>
              </a:solidFill>
              <a:latin typeface="Century Gothic" panose="020B0502020202020204" pitchFamily="34" charset="0"/>
              <a:cs typeface="Times New Roman" panose="02020603050405020304" pitchFamily="18" charset="0"/>
              <a:sym typeface="Century Gothic"/>
            </a:rPr>
            <a:t>&gt;</a:t>
          </a:r>
          <a:r>
            <a:rPr lang="ru-RU" sz="1600" b="1" dirty="0" smtClean="0">
              <a:solidFill>
                <a:schemeClr val="accent1">
                  <a:lumMod val="20000"/>
                  <a:lumOff val="80000"/>
                </a:schemeClr>
              </a:solidFill>
              <a:latin typeface="Century Gothic" panose="020B0502020202020204" pitchFamily="34" charset="0"/>
              <a:cs typeface="Times New Roman" panose="02020603050405020304" pitchFamily="18" charset="0"/>
              <a:sym typeface="Century Gothic"/>
            </a:rPr>
            <a:t> </a:t>
          </a:r>
          <a:r>
            <a:rPr lang="ru-RU" sz="1600" b="1" dirty="0" smtClean="0">
              <a:solidFill>
                <a:srgbClr val="C00000"/>
              </a:solidFill>
              <a:latin typeface="Century Gothic" panose="020B0502020202020204" pitchFamily="34" charset="0"/>
              <a:cs typeface="Times New Roman" panose="02020603050405020304" pitchFamily="18" charset="0"/>
            </a:rPr>
            <a:t>15 </a:t>
          </a:r>
          <a:r>
            <a:rPr lang="en-US" sz="1600" b="1" dirty="0" smtClean="0">
              <a:solidFill>
                <a:schemeClr val="accent1">
                  <a:lumMod val="20000"/>
                  <a:lumOff val="80000"/>
                </a:schemeClr>
              </a:solidFill>
              <a:latin typeface="Century Gothic" panose="020B0502020202020204" pitchFamily="34" charset="0"/>
              <a:cs typeface="Times New Roman" panose="02020603050405020304" pitchFamily="18" charset="0"/>
              <a:sym typeface="Century Gothic"/>
            </a:rPr>
            <a:t>US</a:t>
          </a:r>
          <a:r>
            <a:rPr lang="en-US" sz="1600" b="1" dirty="0" smtClean="0">
              <a:solidFill>
                <a:schemeClr val="accent1">
                  <a:lumMod val="20000"/>
                  <a:lumOff val="80000"/>
                </a:schemeClr>
              </a:solidFill>
              <a:latin typeface="Century Gothic" panose="020B0502020202020204" pitchFamily="34" charset="0"/>
              <a:cs typeface="Times New Roman" panose="02020603050405020304" pitchFamily="18" charset="0"/>
            </a:rPr>
            <a:t>$</a:t>
          </a:r>
          <a:r>
            <a:rPr lang="ru-RU" sz="1600" b="1" dirty="0" smtClean="0">
              <a:solidFill>
                <a:schemeClr val="accent1">
                  <a:lumMod val="20000"/>
                  <a:lumOff val="80000"/>
                </a:schemeClr>
              </a:solidFill>
              <a:latin typeface="Century Gothic" panose="020B0502020202020204" pitchFamily="34" charset="0"/>
              <a:cs typeface="Times New Roman" panose="02020603050405020304" pitchFamily="18" charset="0"/>
            </a:rPr>
            <a:t> </a:t>
          </a:r>
          <a:r>
            <a:rPr lang="en-US" sz="1600" b="1" dirty="0" smtClean="0">
              <a:solidFill>
                <a:schemeClr val="accent1">
                  <a:lumMod val="20000"/>
                  <a:lumOff val="80000"/>
                </a:schemeClr>
              </a:solidFill>
              <a:latin typeface="Century Gothic" panose="020B0502020202020204" pitchFamily="34" charset="0"/>
              <a:cs typeface="Times New Roman" panose="02020603050405020304" pitchFamily="18" charset="0"/>
              <a:sym typeface="Century Gothic"/>
            </a:rPr>
            <a:t>Import of manufactured goods</a:t>
          </a:r>
          <a:r>
            <a:rPr lang="ru-RU" sz="1600" b="1" dirty="0" smtClean="0">
              <a:solidFill>
                <a:schemeClr val="accent1">
                  <a:lumMod val="20000"/>
                  <a:lumOff val="80000"/>
                </a:schemeClr>
              </a:solidFill>
              <a:latin typeface="Century Gothic" panose="020B0502020202020204" pitchFamily="34" charset="0"/>
              <a:cs typeface="Times New Roman" panose="02020603050405020304" pitchFamily="18" charset="0"/>
            </a:rPr>
            <a:t>**</a:t>
          </a:r>
          <a:endParaRPr lang="ru-RU" sz="1600" b="1" dirty="0">
            <a:solidFill>
              <a:schemeClr val="accent1">
                <a:lumMod val="20000"/>
                <a:lumOff val="80000"/>
              </a:schemeClr>
            </a:solidFill>
            <a:latin typeface="Century Gothic" panose="020B0502020202020204" pitchFamily="34" charset="0"/>
            <a:cs typeface="Times New Roman" panose="02020603050405020304" pitchFamily="18" charset="0"/>
          </a:endParaRPr>
        </a:p>
      </dgm:t>
    </dgm:pt>
    <dgm:pt modelId="{B7A3B6BF-7091-40A0-B7B6-6BE7620C2F2E}" type="parTrans" cxnId="{A424383B-81D6-41F9-86D3-5EACE5B54327}">
      <dgm:prSet/>
      <dgm:spPr/>
      <dgm:t>
        <a:bodyPr/>
        <a:lstStyle/>
        <a:p>
          <a:endParaRPr lang="ru-RU" sz="160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481C78A-6258-40B3-8FA7-B86193CBBC79}" type="sibTrans" cxnId="{A424383B-81D6-41F9-86D3-5EACE5B54327}">
      <dgm:prSet/>
      <dgm:spPr/>
      <dgm:t>
        <a:bodyPr/>
        <a:lstStyle/>
        <a:p>
          <a:endParaRPr lang="ru-RU" sz="160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AE57175-2252-4759-A516-4376A566D6C6}">
      <dgm:prSet phldrT="[Текст]" custT="1"/>
      <dgm:spPr>
        <a:noFill/>
      </dgm:spPr>
      <dgm:t>
        <a:bodyPr/>
        <a:lstStyle/>
        <a:p>
          <a:pPr>
            <a:buFont typeface="Arial" panose="020B0604020202020204" pitchFamily="34" charset="0"/>
            <a:buNone/>
          </a:pPr>
          <a:r>
            <a:rPr lang="en-US" sz="1600" b="1" dirty="0" smtClean="0">
              <a:solidFill>
                <a:schemeClr val="accent1">
                  <a:lumMod val="20000"/>
                  <a:lumOff val="80000"/>
                </a:schemeClr>
              </a:solidFill>
              <a:latin typeface="Century Gothic" panose="020B0502020202020204" pitchFamily="34" charset="0"/>
              <a:cs typeface="Times New Roman" panose="02020603050405020304" pitchFamily="18" charset="0"/>
              <a:sym typeface="Century Gothic"/>
            </a:rPr>
            <a:t>GDP</a:t>
          </a:r>
          <a:r>
            <a:rPr lang="ru-RU" sz="1600" b="1" dirty="0" smtClean="0">
              <a:solidFill>
                <a:schemeClr val="accent1">
                  <a:lumMod val="20000"/>
                  <a:lumOff val="80000"/>
                </a:schemeClr>
              </a:solidFill>
              <a:latin typeface="Century Gothic" panose="020B0502020202020204" pitchFamily="34" charset="0"/>
              <a:cs typeface="Times New Roman" panose="02020603050405020304" pitchFamily="18" charset="0"/>
              <a:sym typeface="Century Gothic"/>
            </a:rPr>
            <a:t> </a:t>
          </a:r>
          <a:r>
            <a:rPr lang="en-US" sz="1600" b="1" dirty="0" smtClean="0">
              <a:solidFill>
                <a:schemeClr val="accent1">
                  <a:lumMod val="20000"/>
                  <a:lumOff val="80000"/>
                </a:schemeClr>
              </a:solidFill>
              <a:latin typeface="Century Gothic" panose="020B0502020202020204" pitchFamily="34" charset="0"/>
              <a:cs typeface="Times New Roman" panose="02020603050405020304" pitchFamily="18" charset="0"/>
              <a:sym typeface="Century Gothic"/>
            </a:rPr>
            <a:t>Per capita</a:t>
          </a:r>
          <a:r>
            <a:rPr lang="ru-RU" sz="1600" b="1" dirty="0" smtClean="0">
              <a:solidFill>
                <a:schemeClr val="accent1">
                  <a:lumMod val="20000"/>
                  <a:lumOff val="80000"/>
                </a:schemeClr>
              </a:solidFill>
              <a:latin typeface="Century Gothic" panose="020B0502020202020204" pitchFamily="34" charset="0"/>
              <a:cs typeface="Times New Roman" panose="02020603050405020304" pitchFamily="18" charset="0"/>
              <a:sym typeface="Century Gothic"/>
            </a:rPr>
            <a:t/>
          </a:r>
          <a:br>
            <a:rPr lang="ru-RU" sz="1600" b="1" dirty="0" smtClean="0">
              <a:solidFill>
                <a:schemeClr val="accent1">
                  <a:lumMod val="20000"/>
                  <a:lumOff val="80000"/>
                </a:schemeClr>
              </a:solidFill>
              <a:latin typeface="Century Gothic" panose="020B0502020202020204" pitchFamily="34" charset="0"/>
              <a:cs typeface="Times New Roman" panose="02020603050405020304" pitchFamily="18" charset="0"/>
              <a:sym typeface="Century Gothic"/>
            </a:rPr>
          </a:br>
          <a:r>
            <a:rPr lang="ru-RU" sz="1600" b="1" dirty="0" smtClean="0">
              <a:solidFill>
                <a:srgbClr val="C00000"/>
              </a:solidFill>
              <a:latin typeface="Century Gothic" panose="020B0502020202020204" pitchFamily="34" charset="0"/>
              <a:cs typeface="Times New Roman" panose="02020603050405020304" pitchFamily="18" charset="0"/>
              <a:sym typeface="Century Gothic"/>
            </a:rPr>
            <a:t>7735</a:t>
          </a:r>
          <a:r>
            <a:rPr lang="en-US" sz="1600" b="1" dirty="0" smtClean="0">
              <a:solidFill>
                <a:schemeClr val="accent1">
                  <a:lumMod val="20000"/>
                  <a:lumOff val="80000"/>
                </a:schemeClr>
              </a:solidFill>
              <a:latin typeface="Century Gothic" panose="020B0502020202020204" pitchFamily="34" charset="0"/>
              <a:cs typeface="Times New Roman" panose="02020603050405020304" pitchFamily="18" charset="0"/>
              <a:sym typeface="Century Gothic"/>
            </a:rPr>
            <a:t> US</a:t>
          </a:r>
          <a:r>
            <a:rPr lang="en-US" sz="1600" b="1" dirty="0" smtClean="0">
              <a:solidFill>
                <a:schemeClr val="accent1">
                  <a:lumMod val="20000"/>
                  <a:lumOff val="80000"/>
                </a:schemeClr>
              </a:solidFill>
              <a:latin typeface="Century Gothic" panose="020B0502020202020204" pitchFamily="34" charset="0"/>
              <a:cs typeface="Times New Roman" panose="02020603050405020304" pitchFamily="18" charset="0"/>
            </a:rPr>
            <a:t>$*</a:t>
          </a:r>
          <a:endParaRPr lang="ru-RU" sz="1600" b="1" dirty="0">
            <a:solidFill>
              <a:schemeClr val="accent1">
                <a:lumMod val="20000"/>
                <a:lumOff val="80000"/>
              </a:schemeClr>
            </a:solidFill>
            <a:latin typeface="Century Gothic" panose="020B0502020202020204" pitchFamily="34" charset="0"/>
            <a:cs typeface="Times New Roman" panose="02020603050405020304" pitchFamily="18" charset="0"/>
          </a:endParaRPr>
        </a:p>
      </dgm:t>
    </dgm:pt>
    <dgm:pt modelId="{F909D773-D1C8-4CF7-8D2D-2D8B2B60C32B}" type="sibTrans" cxnId="{7B348A09-9058-4AE1-BC73-89DD62EA8358}">
      <dgm:prSet/>
      <dgm:spPr/>
      <dgm:t>
        <a:bodyPr/>
        <a:lstStyle/>
        <a:p>
          <a:endParaRPr lang="ru-RU" sz="160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DDB6326-05E0-40D0-A1F0-D460B04E5D37}" type="parTrans" cxnId="{7B348A09-9058-4AE1-BC73-89DD62EA8358}">
      <dgm:prSet/>
      <dgm:spPr/>
      <dgm:t>
        <a:bodyPr/>
        <a:lstStyle/>
        <a:p>
          <a:endParaRPr lang="ru-RU" sz="160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61A30FB-D428-4CC8-AFEF-DFAF8DF209CC}" type="pres">
      <dgm:prSet presAssocID="{6F76863B-E0EC-4A92-8E26-A1464F5CB648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A16F5C93-CBBE-43A5-AB29-EB81C6C403D6}" type="pres">
      <dgm:prSet presAssocID="{25C289BF-D57D-41A2-A2C6-F2EDCD4CB505}" presName="Accent1" presStyleCnt="0"/>
      <dgm:spPr/>
    </dgm:pt>
    <dgm:pt modelId="{BE527DC4-9044-4278-900C-2FAD27BEECA2}" type="pres">
      <dgm:prSet presAssocID="{25C289BF-D57D-41A2-A2C6-F2EDCD4CB505}" presName="Accent" presStyleLbl="node1" presStyleIdx="0" presStyleCnt="3" custLinFactNeighborX="-521" custLinFactNeighborY="-527"/>
      <dgm:spPr>
        <a:gradFill rotWithShape="0">
          <a:gsLst>
            <a:gs pos="0">
              <a:srgbClr val="002060"/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</a:gradFill>
      </dgm:spPr>
    </dgm:pt>
    <dgm:pt modelId="{D06E4353-E9A5-452B-B4FC-6DA94B9303B3}" type="pres">
      <dgm:prSet presAssocID="{25C289BF-D57D-41A2-A2C6-F2EDCD4CB505}" presName="Parent1" presStyleLbl="revTx" presStyleIdx="0" presStyleCnt="3" custScaleX="108610" custLinFactNeighborX="578" custLinFactNeighborY="503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16C9F8-406A-49AC-A4AD-C66B51C78162}" type="pres">
      <dgm:prSet presAssocID="{540C9AD8-6C35-450C-A4E4-018170D2D1AB}" presName="Accent2" presStyleCnt="0"/>
      <dgm:spPr/>
    </dgm:pt>
    <dgm:pt modelId="{10092E87-5AFC-40BB-86C6-2DA96425D69A}" type="pres">
      <dgm:prSet presAssocID="{540C9AD8-6C35-450C-A4E4-018170D2D1AB}" presName="Accent" presStyleLbl="node1" presStyleIdx="1" presStyleCnt="3"/>
      <dgm:spPr>
        <a:gradFill rotWithShape="0">
          <a:gsLst>
            <a:gs pos="0">
              <a:srgbClr val="0070C0"/>
            </a:gs>
            <a:gs pos="100000">
              <a:srgbClr val="002060"/>
            </a:gs>
          </a:gsLst>
        </a:gradFill>
      </dgm:spPr>
    </dgm:pt>
    <dgm:pt modelId="{9799096C-73A9-4DD6-95ED-667D4BC419BE}" type="pres">
      <dgm:prSet presAssocID="{540C9AD8-6C35-450C-A4E4-018170D2D1AB}" presName="Parent2" presStyleLbl="revTx" presStyleIdx="1" presStyleCnt="3" custScaleX="124411" custScaleY="119353" custLinFactY="100000" custLinFactNeighborX="44651" custLinFactNeighborY="10594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7A708D-2859-446B-A187-9909A56B5D8F}" type="pres">
      <dgm:prSet presAssocID="{9AE57175-2252-4759-A516-4376A566D6C6}" presName="Accent3" presStyleCnt="0"/>
      <dgm:spPr/>
    </dgm:pt>
    <dgm:pt modelId="{B255D1E4-EA9A-47E7-B28B-B6169F182B8A}" type="pres">
      <dgm:prSet presAssocID="{9AE57175-2252-4759-A516-4376A566D6C6}" presName="Accent" presStyleLbl="node1" presStyleIdx="2" presStyleCnt="3" custLinFactNeighborY="613"/>
      <dgm:spPr>
        <a:gradFill rotWithShape="0">
          <a:gsLst>
            <a:gs pos="0">
              <a:srgbClr val="002060"/>
            </a:gs>
            <a:gs pos="100000">
              <a:srgbClr val="00B050"/>
            </a:gs>
          </a:gsLst>
        </a:gradFill>
      </dgm:spPr>
    </dgm:pt>
    <dgm:pt modelId="{3595D154-628D-45D7-9515-0FE20F02AD06}" type="pres">
      <dgm:prSet presAssocID="{9AE57175-2252-4759-A516-4376A566D6C6}" presName="Parent3" presStyleLbl="revTx" presStyleIdx="2" presStyleCnt="3" custScaleX="126641" custScaleY="70195" custLinFactY="-97160" custLinFactNeighborX="-43577" custLinFactNeighborY="-10000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38B24A8-E84F-43D1-81A3-3EC885CC5BBA}" type="presOf" srcId="{25C289BF-D57D-41A2-A2C6-F2EDCD4CB505}" destId="{D06E4353-E9A5-452B-B4FC-6DA94B9303B3}" srcOrd="0" destOrd="0" presId="urn:microsoft.com/office/officeart/2009/layout/CircleArrowProcess#1"/>
    <dgm:cxn modelId="{7B348A09-9058-4AE1-BC73-89DD62EA8358}" srcId="{6F76863B-E0EC-4A92-8E26-A1464F5CB648}" destId="{9AE57175-2252-4759-A516-4376A566D6C6}" srcOrd="2" destOrd="0" parTransId="{6DDB6326-05E0-40D0-A1F0-D460B04E5D37}" sibTransId="{F909D773-D1C8-4CF7-8D2D-2D8B2B60C32B}"/>
    <dgm:cxn modelId="{E79CAA6F-5811-49C0-8E73-FA3CB8DD5E62}" type="presOf" srcId="{540C9AD8-6C35-450C-A4E4-018170D2D1AB}" destId="{9799096C-73A9-4DD6-95ED-667D4BC419BE}" srcOrd="0" destOrd="0" presId="urn:microsoft.com/office/officeart/2009/layout/CircleArrowProcess#1"/>
    <dgm:cxn modelId="{853CDEB4-4437-48F6-87D9-167D22DC8034}" type="presOf" srcId="{9AE57175-2252-4759-A516-4376A566D6C6}" destId="{3595D154-628D-45D7-9515-0FE20F02AD06}" srcOrd="0" destOrd="0" presId="urn:microsoft.com/office/officeart/2009/layout/CircleArrowProcess#1"/>
    <dgm:cxn modelId="{A424383B-81D6-41F9-86D3-5EACE5B54327}" srcId="{6F76863B-E0EC-4A92-8E26-A1464F5CB648}" destId="{540C9AD8-6C35-450C-A4E4-018170D2D1AB}" srcOrd="1" destOrd="0" parTransId="{B7A3B6BF-7091-40A0-B7B6-6BE7620C2F2E}" sibTransId="{E481C78A-6258-40B3-8FA7-B86193CBBC79}"/>
    <dgm:cxn modelId="{2D6CD832-B7ED-4304-9168-E5F5156C0897}" type="presOf" srcId="{6F76863B-E0EC-4A92-8E26-A1464F5CB648}" destId="{361A30FB-D428-4CC8-AFEF-DFAF8DF209CC}" srcOrd="0" destOrd="0" presId="urn:microsoft.com/office/officeart/2009/layout/CircleArrowProcess#1"/>
    <dgm:cxn modelId="{C995B2B5-74D4-4CD4-9553-227E725ED213}" srcId="{6F76863B-E0EC-4A92-8E26-A1464F5CB648}" destId="{25C289BF-D57D-41A2-A2C6-F2EDCD4CB505}" srcOrd="0" destOrd="0" parTransId="{DD32E83C-D54C-466B-9AD4-69923F0B8B0B}" sibTransId="{668FE156-101A-4D40-9626-413CC959EA5A}"/>
    <dgm:cxn modelId="{CDB39BC5-E5F5-4298-AC41-8C82C589EC1D}" type="presParOf" srcId="{361A30FB-D428-4CC8-AFEF-DFAF8DF209CC}" destId="{A16F5C93-CBBE-43A5-AB29-EB81C6C403D6}" srcOrd="0" destOrd="0" presId="urn:microsoft.com/office/officeart/2009/layout/CircleArrowProcess#1"/>
    <dgm:cxn modelId="{19FB733F-BBDA-48C6-932D-A05D46FCF136}" type="presParOf" srcId="{A16F5C93-CBBE-43A5-AB29-EB81C6C403D6}" destId="{BE527DC4-9044-4278-900C-2FAD27BEECA2}" srcOrd="0" destOrd="0" presId="urn:microsoft.com/office/officeart/2009/layout/CircleArrowProcess#1"/>
    <dgm:cxn modelId="{42048633-9577-4865-8116-CC94C8E53CF1}" type="presParOf" srcId="{361A30FB-D428-4CC8-AFEF-DFAF8DF209CC}" destId="{D06E4353-E9A5-452B-B4FC-6DA94B9303B3}" srcOrd="1" destOrd="0" presId="urn:microsoft.com/office/officeart/2009/layout/CircleArrowProcess#1"/>
    <dgm:cxn modelId="{C4DA9ADA-9B21-4DDB-B901-2E57E7C10F8D}" type="presParOf" srcId="{361A30FB-D428-4CC8-AFEF-DFAF8DF209CC}" destId="{EC16C9F8-406A-49AC-A4AD-C66B51C78162}" srcOrd="2" destOrd="0" presId="urn:microsoft.com/office/officeart/2009/layout/CircleArrowProcess#1"/>
    <dgm:cxn modelId="{41E80BEB-38CE-48A6-A6CA-7C2CA19185DC}" type="presParOf" srcId="{EC16C9F8-406A-49AC-A4AD-C66B51C78162}" destId="{10092E87-5AFC-40BB-86C6-2DA96425D69A}" srcOrd="0" destOrd="0" presId="urn:microsoft.com/office/officeart/2009/layout/CircleArrowProcess#1"/>
    <dgm:cxn modelId="{EC2C9063-59D4-46BB-BA06-41CEEE71C658}" type="presParOf" srcId="{361A30FB-D428-4CC8-AFEF-DFAF8DF209CC}" destId="{9799096C-73A9-4DD6-95ED-667D4BC419BE}" srcOrd="3" destOrd="0" presId="urn:microsoft.com/office/officeart/2009/layout/CircleArrowProcess#1"/>
    <dgm:cxn modelId="{DD8F7E67-BFC9-4D45-9B90-FEE52754FF03}" type="presParOf" srcId="{361A30FB-D428-4CC8-AFEF-DFAF8DF209CC}" destId="{F97A708D-2859-446B-A187-9909A56B5D8F}" srcOrd="4" destOrd="0" presId="urn:microsoft.com/office/officeart/2009/layout/CircleArrowProcess#1"/>
    <dgm:cxn modelId="{C346EB66-9818-4B4C-BDE8-4C4BB598C833}" type="presParOf" srcId="{F97A708D-2859-446B-A187-9909A56B5D8F}" destId="{B255D1E4-EA9A-47E7-B28B-B6169F182B8A}" srcOrd="0" destOrd="0" presId="urn:microsoft.com/office/officeart/2009/layout/CircleArrowProcess#1"/>
    <dgm:cxn modelId="{52B3A104-A8BC-45FB-BABF-FA0FC0B33B61}" type="presParOf" srcId="{361A30FB-D428-4CC8-AFEF-DFAF8DF209CC}" destId="{3595D154-628D-45D7-9515-0FE20F02AD06}" srcOrd="5" destOrd="0" presId="urn:microsoft.com/office/officeart/2009/layout/CircleArrowProcess#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527DC4-9044-4278-900C-2FAD27BEECA2}">
      <dsp:nvSpPr>
        <dsp:cNvPr id="0" name=""/>
        <dsp:cNvSpPr/>
      </dsp:nvSpPr>
      <dsp:spPr>
        <a:xfrm>
          <a:off x="2287350" y="-14507"/>
          <a:ext cx="2752518" cy="2752936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gradFill rotWithShape="0">
          <a:gsLst>
            <a:gs pos="0">
              <a:srgbClr val="002060"/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06E4353-E9A5-452B-B4FC-6DA94B9303B3}">
      <dsp:nvSpPr>
        <dsp:cNvPr id="0" name=""/>
        <dsp:cNvSpPr/>
      </dsp:nvSpPr>
      <dsp:spPr bwMode="white">
        <a:xfrm>
          <a:off x="2853083" y="1032367"/>
          <a:ext cx="1661213" cy="7645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600" b="1" i="0" u="none" strike="noStrike" kern="1200" cap="none" dirty="0" smtClean="0">
              <a:solidFill>
                <a:schemeClr val="accent1">
                  <a:lumMod val="20000"/>
                  <a:lumOff val="80000"/>
                </a:schemeClr>
              </a:solidFill>
              <a:latin typeface="Century Gothic" panose="020B0502020202020204" pitchFamily="34" charset="0"/>
              <a:ea typeface="Segoe UI" panose="020B0502040204020203" pitchFamily="34" charset="0"/>
              <a:cs typeface="Times New Roman" panose="02020603050405020304" pitchFamily="18" charset="0"/>
              <a:sym typeface="Century Gothic"/>
            </a:rPr>
            <a:t>Population</a:t>
          </a:r>
          <a:r>
            <a:rPr lang="ru-RU" sz="1600" b="1" i="0" u="none" strike="noStrike" kern="1200" cap="none" dirty="0" smtClean="0">
              <a:solidFill>
                <a:schemeClr val="accent1">
                  <a:lumMod val="20000"/>
                  <a:lumOff val="80000"/>
                </a:schemeClr>
              </a:solidFill>
              <a:latin typeface="Century Gothic" panose="020B0502020202020204" pitchFamily="34" charset="0"/>
              <a:ea typeface="Segoe UI" panose="020B0502040204020203" pitchFamily="34" charset="0"/>
              <a:cs typeface="Times New Roman" panose="02020603050405020304" pitchFamily="18" charset="0"/>
              <a:sym typeface="Century Gothic"/>
            </a:rPr>
            <a:t> </a:t>
          </a:r>
          <a:br>
            <a:rPr lang="ru-RU" sz="1600" b="1" i="0" u="none" strike="noStrike" kern="1200" cap="none" dirty="0" smtClean="0">
              <a:solidFill>
                <a:schemeClr val="accent1">
                  <a:lumMod val="20000"/>
                  <a:lumOff val="80000"/>
                </a:schemeClr>
              </a:solidFill>
              <a:latin typeface="Century Gothic" panose="020B0502020202020204" pitchFamily="34" charset="0"/>
              <a:ea typeface="Segoe UI" panose="020B0502040204020203" pitchFamily="34" charset="0"/>
              <a:cs typeface="Times New Roman" panose="02020603050405020304" pitchFamily="18" charset="0"/>
              <a:sym typeface="Century Gothic"/>
            </a:rPr>
          </a:br>
          <a:r>
            <a:rPr lang="ru-RU" sz="1600" b="1" i="0" u="none" strike="noStrike" kern="1200" cap="none" dirty="0" smtClean="0">
              <a:solidFill>
                <a:schemeClr val="accent1">
                  <a:lumMod val="20000"/>
                  <a:lumOff val="80000"/>
                </a:schemeClr>
              </a:solidFill>
              <a:latin typeface="Century Gothic" panose="020B0502020202020204" pitchFamily="34" charset="0"/>
              <a:ea typeface="Segoe UI" panose="020B0502040204020203" pitchFamily="34" charset="0"/>
              <a:cs typeface="Times New Roman" panose="02020603050405020304" pitchFamily="18" charset="0"/>
            </a:rPr>
            <a:t>&gt; </a:t>
          </a:r>
          <a:r>
            <a:rPr lang="ru-RU" altLang="en-US" sz="1600" b="1" i="0" u="none" strike="noStrike" kern="1200" cap="none" dirty="0" smtClean="0">
              <a:solidFill>
                <a:srgbClr val="C00000"/>
              </a:solidFill>
              <a:latin typeface="Century Gothic" panose="020B0502020202020204" pitchFamily="34" charset="0"/>
              <a:ea typeface="Segoe UI" panose="020B0502040204020203" pitchFamily="34" charset="0"/>
              <a:cs typeface="Times New Roman" panose="02020603050405020304" pitchFamily="18" charset="0"/>
              <a:sym typeface="Arial" panose="020B0604020202020204"/>
            </a:rPr>
            <a:t>36 </a:t>
          </a:r>
          <a:r>
            <a:rPr lang="en-US" sz="1600" b="1" i="0" u="none" strike="noStrike" kern="1200" cap="none" dirty="0" err="1" smtClean="0">
              <a:solidFill>
                <a:schemeClr val="accent1">
                  <a:lumMod val="20000"/>
                  <a:lumOff val="80000"/>
                </a:schemeClr>
              </a:solidFill>
              <a:latin typeface="Century Gothic" panose="020B0502020202020204" pitchFamily="34" charset="0"/>
              <a:ea typeface="Segoe UI" panose="020B0502040204020203" pitchFamily="34" charset="0"/>
              <a:cs typeface="Times New Roman" panose="02020603050405020304" pitchFamily="18" charset="0"/>
              <a:sym typeface="Century Gothic"/>
            </a:rPr>
            <a:t>mln</a:t>
          </a:r>
          <a:r>
            <a:rPr lang="en-US" sz="1600" b="1" i="0" u="none" strike="noStrike" kern="1200" cap="none" dirty="0" smtClean="0">
              <a:solidFill>
                <a:schemeClr val="accent1">
                  <a:lumMod val="20000"/>
                  <a:lumOff val="80000"/>
                </a:schemeClr>
              </a:solidFill>
              <a:latin typeface="Century Gothic" panose="020B0502020202020204" pitchFamily="34" charset="0"/>
              <a:ea typeface="Segoe UI" panose="020B0502040204020203" pitchFamily="34" charset="0"/>
              <a:cs typeface="Times New Roman" panose="02020603050405020304" pitchFamily="18" charset="0"/>
              <a:sym typeface="Century Gothic"/>
            </a:rPr>
            <a:t> people</a:t>
          </a:r>
          <a:endParaRPr lang="ru-RU" sz="1600" b="1" i="0" u="none" strike="noStrike" kern="1200" cap="none" dirty="0">
            <a:solidFill>
              <a:schemeClr val="accent1">
                <a:lumMod val="20000"/>
                <a:lumOff val="80000"/>
              </a:schemeClr>
            </a:solidFill>
            <a:latin typeface="Century Gothic" panose="020B0502020202020204" pitchFamily="34" charset="0"/>
            <a:ea typeface="Segoe UI" panose="020B0502040204020203" pitchFamily="34" charset="0"/>
            <a:cs typeface="Times New Roman" panose="02020603050405020304" pitchFamily="18" charset="0"/>
            <a:sym typeface="Arial" panose="020B0604020202020204"/>
          </a:endParaRPr>
        </a:p>
      </dsp:txBody>
      <dsp:txXfrm>
        <a:off x="2853083" y="1032367"/>
        <a:ext cx="1661213" cy="764577"/>
      </dsp:txXfrm>
    </dsp:sp>
    <dsp:sp modelId="{10092E87-5AFC-40BB-86C6-2DA96425D69A}">
      <dsp:nvSpPr>
        <dsp:cNvPr id="0" name=""/>
        <dsp:cNvSpPr/>
      </dsp:nvSpPr>
      <dsp:spPr>
        <a:xfrm>
          <a:off x="1537189" y="1581766"/>
          <a:ext cx="2752518" cy="2752936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gradFill rotWithShape="0">
          <a:gsLst>
            <a:gs pos="0">
              <a:srgbClr val="0070C0"/>
            </a:gs>
            <a:gs pos="100000">
              <a:srgbClr val="002060"/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799096C-73A9-4DD6-95ED-667D4BC419BE}">
      <dsp:nvSpPr>
        <dsp:cNvPr id="0" name=""/>
        <dsp:cNvSpPr/>
      </dsp:nvSpPr>
      <dsp:spPr bwMode="white">
        <a:xfrm>
          <a:off x="2644948" y="4085465"/>
          <a:ext cx="1902892" cy="9125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accent1">
                  <a:lumMod val="20000"/>
                  <a:lumOff val="80000"/>
                </a:schemeClr>
              </a:solidFill>
              <a:latin typeface="Century Gothic" panose="020B0502020202020204" pitchFamily="34" charset="0"/>
              <a:cs typeface="Times New Roman" panose="02020603050405020304" pitchFamily="18" charset="0"/>
              <a:sym typeface="Century Gothic"/>
            </a:rPr>
            <a:t>&gt;</a:t>
          </a:r>
          <a:r>
            <a:rPr lang="ru-RU" sz="1600" b="1" kern="1200" dirty="0" smtClean="0">
              <a:solidFill>
                <a:schemeClr val="accent1">
                  <a:lumMod val="20000"/>
                  <a:lumOff val="80000"/>
                </a:schemeClr>
              </a:solidFill>
              <a:latin typeface="Century Gothic" panose="020B0502020202020204" pitchFamily="34" charset="0"/>
              <a:cs typeface="Times New Roman" panose="02020603050405020304" pitchFamily="18" charset="0"/>
              <a:sym typeface="Century Gothic"/>
            </a:rPr>
            <a:t> </a:t>
          </a:r>
          <a:r>
            <a:rPr lang="ru-RU" sz="1600" b="1" kern="1200" dirty="0" smtClean="0">
              <a:solidFill>
                <a:srgbClr val="C00000"/>
              </a:solidFill>
              <a:latin typeface="Century Gothic" panose="020B0502020202020204" pitchFamily="34" charset="0"/>
              <a:cs typeface="Times New Roman" panose="02020603050405020304" pitchFamily="18" charset="0"/>
            </a:rPr>
            <a:t>15 </a:t>
          </a:r>
          <a:r>
            <a:rPr lang="en-US" sz="1600" b="1" kern="1200" dirty="0" smtClean="0">
              <a:solidFill>
                <a:schemeClr val="accent1">
                  <a:lumMod val="20000"/>
                  <a:lumOff val="80000"/>
                </a:schemeClr>
              </a:solidFill>
              <a:latin typeface="Century Gothic" panose="020B0502020202020204" pitchFamily="34" charset="0"/>
              <a:cs typeface="Times New Roman" panose="02020603050405020304" pitchFamily="18" charset="0"/>
              <a:sym typeface="Century Gothic"/>
            </a:rPr>
            <a:t>US</a:t>
          </a:r>
          <a:r>
            <a:rPr lang="en-US" sz="1600" b="1" kern="1200" dirty="0" smtClean="0">
              <a:solidFill>
                <a:schemeClr val="accent1">
                  <a:lumMod val="20000"/>
                  <a:lumOff val="80000"/>
                </a:schemeClr>
              </a:solidFill>
              <a:latin typeface="Century Gothic" panose="020B0502020202020204" pitchFamily="34" charset="0"/>
              <a:cs typeface="Times New Roman" panose="02020603050405020304" pitchFamily="18" charset="0"/>
            </a:rPr>
            <a:t>$</a:t>
          </a:r>
          <a:r>
            <a:rPr lang="ru-RU" sz="1600" b="1" kern="1200" dirty="0" smtClean="0">
              <a:solidFill>
                <a:schemeClr val="accent1">
                  <a:lumMod val="20000"/>
                  <a:lumOff val="80000"/>
                </a:schemeClr>
              </a:solidFill>
              <a:latin typeface="Century Gothic" panose="020B0502020202020204" pitchFamily="34" charset="0"/>
              <a:cs typeface="Times New Roman" panose="02020603050405020304" pitchFamily="18" charset="0"/>
            </a:rPr>
            <a:t> </a:t>
          </a:r>
          <a:r>
            <a:rPr lang="en-US" sz="1600" b="1" kern="1200" dirty="0" smtClean="0">
              <a:solidFill>
                <a:schemeClr val="accent1">
                  <a:lumMod val="20000"/>
                  <a:lumOff val="80000"/>
                </a:schemeClr>
              </a:solidFill>
              <a:latin typeface="Century Gothic" panose="020B0502020202020204" pitchFamily="34" charset="0"/>
              <a:cs typeface="Times New Roman" panose="02020603050405020304" pitchFamily="18" charset="0"/>
              <a:sym typeface="Century Gothic"/>
            </a:rPr>
            <a:t>Import of manufactured goods</a:t>
          </a:r>
          <a:r>
            <a:rPr lang="ru-RU" sz="1600" b="1" kern="1200" dirty="0" smtClean="0">
              <a:solidFill>
                <a:schemeClr val="accent1">
                  <a:lumMod val="20000"/>
                  <a:lumOff val="80000"/>
                </a:schemeClr>
              </a:solidFill>
              <a:latin typeface="Century Gothic" panose="020B0502020202020204" pitchFamily="34" charset="0"/>
              <a:cs typeface="Times New Roman" panose="02020603050405020304" pitchFamily="18" charset="0"/>
            </a:rPr>
            <a:t>**</a:t>
          </a:r>
          <a:endParaRPr lang="ru-RU" sz="1600" b="1" kern="1200" dirty="0">
            <a:solidFill>
              <a:schemeClr val="accent1">
                <a:lumMod val="20000"/>
                <a:lumOff val="80000"/>
              </a:schemeClr>
            </a:solidFill>
            <a:latin typeface="Century Gothic" panose="020B0502020202020204" pitchFamily="34" charset="0"/>
            <a:cs typeface="Times New Roman" panose="02020603050405020304" pitchFamily="18" charset="0"/>
          </a:endParaRPr>
        </a:p>
      </dsp:txBody>
      <dsp:txXfrm>
        <a:off x="2644948" y="4085465"/>
        <a:ext cx="1902892" cy="912546"/>
      </dsp:txXfrm>
    </dsp:sp>
    <dsp:sp modelId="{B255D1E4-EA9A-47E7-B28B-B6169F182B8A}">
      <dsp:nvSpPr>
        <dsp:cNvPr id="0" name=""/>
        <dsp:cNvSpPr/>
      </dsp:nvSpPr>
      <dsp:spPr>
        <a:xfrm>
          <a:off x="2497598" y="3367320"/>
          <a:ext cx="2364839" cy="2365787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gradFill rotWithShape="0">
          <a:gsLst>
            <a:gs pos="0">
              <a:srgbClr val="002060"/>
            </a:gs>
            <a:gs pos="100000">
              <a:srgbClr val="00B050"/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595D154-628D-45D7-9515-0FE20F02AD06}">
      <dsp:nvSpPr>
        <dsp:cNvPr id="0" name=""/>
        <dsp:cNvSpPr/>
      </dsp:nvSpPr>
      <dsp:spPr bwMode="white">
        <a:xfrm>
          <a:off x="2043447" y="2784513"/>
          <a:ext cx="1937001" cy="5366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600" b="1" kern="1200" dirty="0" smtClean="0">
              <a:solidFill>
                <a:schemeClr val="accent1">
                  <a:lumMod val="20000"/>
                  <a:lumOff val="80000"/>
                </a:schemeClr>
              </a:solidFill>
              <a:latin typeface="Century Gothic" panose="020B0502020202020204" pitchFamily="34" charset="0"/>
              <a:cs typeface="Times New Roman" panose="02020603050405020304" pitchFamily="18" charset="0"/>
              <a:sym typeface="Century Gothic"/>
            </a:rPr>
            <a:t>GDP</a:t>
          </a:r>
          <a:r>
            <a:rPr lang="ru-RU" sz="1600" b="1" kern="1200" dirty="0" smtClean="0">
              <a:solidFill>
                <a:schemeClr val="accent1">
                  <a:lumMod val="20000"/>
                  <a:lumOff val="80000"/>
                </a:schemeClr>
              </a:solidFill>
              <a:latin typeface="Century Gothic" panose="020B0502020202020204" pitchFamily="34" charset="0"/>
              <a:cs typeface="Times New Roman" panose="02020603050405020304" pitchFamily="18" charset="0"/>
              <a:sym typeface="Century Gothic"/>
            </a:rPr>
            <a:t> </a:t>
          </a:r>
          <a:r>
            <a:rPr lang="en-US" sz="1600" b="1" kern="1200" dirty="0" smtClean="0">
              <a:solidFill>
                <a:schemeClr val="accent1">
                  <a:lumMod val="20000"/>
                  <a:lumOff val="80000"/>
                </a:schemeClr>
              </a:solidFill>
              <a:latin typeface="Century Gothic" panose="020B0502020202020204" pitchFamily="34" charset="0"/>
              <a:cs typeface="Times New Roman" panose="02020603050405020304" pitchFamily="18" charset="0"/>
              <a:sym typeface="Century Gothic"/>
            </a:rPr>
            <a:t>Per capita</a:t>
          </a:r>
          <a:r>
            <a:rPr lang="ru-RU" sz="1600" b="1" kern="1200" dirty="0" smtClean="0">
              <a:solidFill>
                <a:schemeClr val="accent1">
                  <a:lumMod val="20000"/>
                  <a:lumOff val="80000"/>
                </a:schemeClr>
              </a:solidFill>
              <a:latin typeface="Century Gothic" panose="020B0502020202020204" pitchFamily="34" charset="0"/>
              <a:cs typeface="Times New Roman" panose="02020603050405020304" pitchFamily="18" charset="0"/>
              <a:sym typeface="Century Gothic"/>
            </a:rPr>
            <a:t/>
          </a:r>
          <a:br>
            <a:rPr lang="ru-RU" sz="1600" b="1" kern="1200" dirty="0" smtClean="0">
              <a:solidFill>
                <a:schemeClr val="accent1">
                  <a:lumMod val="20000"/>
                  <a:lumOff val="80000"/>
                </a:schemeClr>
              </a:solidFill>
              <a:latin typeface="Century Gothic" panose="020B0502020202020204" pitchFamily="34" charset="0"/>
              <a:cs typeface="Times New Roman" panose="02020603050405020304" pitchFamily="18" charset="0"/>
              <a:sym typeface="Century Gothic"/>
            </a:rPr>
          </a:br>
          <a:r>
            <a:rPr lang="ru-RU" sz="1600" b="1" kern="1200" dirty="0" smtClean="0">
              <a:solidFill>
                <a:srgbClr val="C00000"/>
              </a:solidFill>
              <a:latin typeface="Century Gothic" panose="020B0502020202020204" pitchFamily="34" charset="0"/>
              <a:cs typeface="Times New Roman" panose="02020603050405020304" pitchFamily="18" charset="0"/>
              <a:sym typeface="Century Gothic"/>
            </a:rPr>
            <a:t>7735</a:t>
          </a:r>
          <a:r>
            <a:rPr lang="en-US" sz="1600" b="1" kern="1200" dirty="0" smtClean="0">
              <a:solidFill>
                <a:schemeClr val="accent1">
                  <a:lumMod val="20000"/>
                  <a:lumOff val="80000"/>
                </a:schemeClr>
              </a:solidFill>
              <a:latin typeface="Century Gothic" panose="020B0502020202020204" pitchFamily="34" charset="0"/>
              <a:cs typeface="Times New Roman" panose="02020603050405020304" pitchFamily="18" charset="0"/>
              <a:sym typeface="Century Gothic"/>
            </a:rPr>
            <a:t> US</a:t>
          </a:r>
          <a:r>
            <a:rPr lang="en-US" sz="1600" b="1" kern="1200" dirty="0" smtClean="0">
              <a:solidFill>
                <a:schemeClr val="accent1">
                  <a:lumMod val="20000"/>
                  <a:lumOff val="80000"/>
                </a:schemeClr>
              </a:solidFill>
              <a:latin typeface="Century Gothic" panose="020B0502020202020204" pitchFamily="34" charset="0"/>
              <a:cs typeface="Times New Roman" panose="02020603050405020304" pitchFamily="18" charset="0"/>
            </a:rPr>
            <a:t>$*</a:t>
          </a:r>
          <a:endParaRPr lang="ru-RU" sz="1600" b="1" kern="1200" dirty="0">
            <a:solidFill>
              <a:schemeClr val="accent1">
                <a:lumMod val="20000"/>
                <a:lumOff val="80000"/>
              </a:schemeClr>
            </a:solidFill>
            <a:latin typeface="Century Gothic" panose="020B0502020202020204" pitchFamily="34" charset="0"/>
            <a:cs typeface="Times New Roman" panose="02020603050405020304" pitchFamily="18" charset="0"/>
          </a:endParaRPr>
        </a:p>
      </dsp:txBody>
      <dsp:txXfrm>
        <a:off x="2043447" y="2784513"/>
        <a:ext cx="1937001" cy="5366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ArrowProcess#1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parTxLTRAlign" val="l"/>
              <dgm:param type="stBulletLvl" val="1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parTxLTRAlign" val="l"/>
              <dgm:param type="stBulletLvl" val="1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parTxLTRAlign" val="l"/>
              <dgm:param type="stBulletLvl" val="1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parTxLTRAlign" val="l"/>
              <dgm:param type="stBulletLvl" val="1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parTxLTRAlign" val="l"/>
              <dgm:param type="stBulletLvl" val="1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parTxLTRAlign" val="l"/>
              <dgm:param type="stBulletLvl" val="1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parTxLTRAlign" val="l"/>
              <dgm:param type="stBulletLvl" val="1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#1">
  <dgm:title val=""/>
  <dgm:desc val=""/>
  <dgm:catLst>
    <dgm:cat type="simple" pri="105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170238" cy="481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4143375" y="0"/>
            <a:ext cx="3170238" cy="481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777875" y="1200150"/>
            <a:ext cx="5759450" cy="3240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31838" y="4621213"/>
            <a:ext cx="5851525" cy="3779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120188"/>
            <a:ext cx="3170238" cy="481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6325204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9" name="Google Shape;119;p2:notes"/>
          <p:cNvSpPr txBox="1">
            <a:spLocks noGrp="1"/>
          </p:cNvSpPr>
          <p:nvPr>
            <p:ph type="body" idx="1"/>
          </p:nvPr>
        </p:nvSpPr>
        <p:spPr>
          <a:xfrm>
            <a:off x="731838" y="4621213"/>
            <a:ext cx="5851525" cy="3779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20;p2:notes"/>
          <p:cNvSpPr txBox="1">
            <a:spLocks noGrp="1"/>
          </p:cNvSpPr>
          <p:nvPr>
            <p:ph type="sldNum" idx="12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6621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3:notes"/>
          <p:cNvSpPr txBox="1">
            <a:spLocks noGrp="1"/>
          </p:cNvSpPr>
          <p:nvPr>
            <p:ph type="body" idx="1"/>
          </p:nvPr>
        </p:nvSpPr>
        <p:spPr>
          <a:xfrm>
            <a:off x="731838" y="4621213"/>
            <a:ext cx="5851525" cy="377983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3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339676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7" name="Google Shape;332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48688" name="Google Shape;333;p14:notes"/>
          <p:cNvSpPr txBox="1">
            <a:spLocks noGrp="1"/>
          </p:cNvSpPr>
          <p:nvPr>
            <p:ph type="body" idx="1"/>
          </p:nvPr>
        </p:nvSpPr>
        <p:spPr>
          <a:xfrm>
            <a:off x="731838" y="4621213"/>
            <a:ext cx="5851525" cy="3779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8689" name="Google Shape;334;p14:notes"/>
          <p:cNvSpPr txBox="1">
            <a:spLocks noGrp="1"/>
          </p:cNvSpPr>
          <p:nvPr>
            <p:ph type="sldNum" idx="12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4780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864720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55" name="Google Shape;193;p5:notes"/>
          <p:cNvSpPr txBox="1">
            <a:spLocks noGrp="1"/>
          </p:cNvSpPr>
          <p:nvPr>
            <p:ph type="body" idx="1"/>
          </p:nvPr>
        </p:nvSpPr>
        <p:spPr>
          <a:xfrm>
            <a:off x="731838" y="4621213"/>
            <a:ext cx="5851525" cy="377983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8756" name="Google Shape;19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438433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Заголовок и объект">
  <p:cSld name="1_Заголовок и объект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" type="blank">
  <p:cSld name="BLANK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. текст" type="vertTx">
  <p:cSld name="VERTICAL_TEXT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38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6" name="Google Shape;96;p3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. загол. и текст" type="vertTitleAndTx">
  <p:cSld name="VERTICAL_TITLE_AND_VERTICAL_TEXT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9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39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2" name="Google Shape;102;p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Титульный слайд">
  <p:cSld name="1_Титульный слайд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Заголовок и объект">
  <p:cSld name="2_Заголовок и объект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ntents slide layout">
  <p:cSld name="1_Contents slide layou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3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3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59" name="Google Shape;59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3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3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2" name="Google Shape;72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35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5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8" name="Google Shape;78;p35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9" name="Google Shape;79;p35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80" name="Google Shape;80;p35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3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7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  <p:sldLayoutId id="2147483669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hyperlink" Target="mailto:ceo@feznavoi.uz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12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6.png"/><Relationship Id="rId5" Type="http://schemas.openxmlformats.org/officeDocument/2006/relationships/diagramLayout" Target="../diagrams/layout1.xml"/><Relationship Id="rId15" Type="http://schemas.openxmlformats.org/officeDocument/2006/relationships/image" Target="../media/image10.png"/><Relationship Id="rId10" Type="http://schemas.openxmlformats.org/officeDocument/2006/relationships/image" Target="../media/image5.png"/><Relationship Id="rId4" Type="http://schemas.openxmlformats.org/officeDocument/2006/relationships/diagramData" Target="../diagrams/data1.xml"/><Relationship Id="rId9" Type="http://schemas.openxmlformats.org/officeDocument/2006/relationships/image" Target="../media/image4.png"/><Relationship Id="rId1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tiff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"/>
          <p:cNvSpPr/>
          <p:nvPr/>
        </p:nvSpPr>
        <p:spPr>
          <a:xfrm>
            <a:off x="0" y="0"/>
            <a:ext cx="12192000" cy="5949280"/>
          </a:xfrm>
          <a:prstGeom prst="rect">
            <a:avLst/>
          </a:prstGeom>
          <a:gradFill>
            <a:gsLst>
              <a:gs pos="69000">
                <a:srgbClr val="3498DB">
                  <a:alpha val="89803"/>
                </a:srgbClr>
              </a:gs>
              <a:gs pos="100000">
                <a:srgbClr val="17528C"/>
              </a:gs>
              <a:gs pos="0">
                <a:schemeClr val="accent4"/>
              </a:gs>
            </a:gsLst>
            <a:lin ang="81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2"/>
          <p:cNvSpPr txBox="1"/>
          <p:nvPr/>
        </p:nvSpPr>
        <p:spPr>
          <a:xfrm>
            <a:off x="131676" y="797505"/>
            <a:ext cx="3612232" cy="64479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1300" b="1" i="0" u="none" strike="noStrike" cap="none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</a:t>
            </a:r>
            <a:endParaRPr sz="1800" b="1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24" name="Google Shape;124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97924" y="6022579"/>
            <a:ext cx="2495600" cy="701689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2"/>
          <p:cNvSpPr txBox="1"/>
          <p:nvPr/>
        </p:nvSpPr>
        <p:spPr>
          <a:xfrm>
            <a:off x="3743908" y="3643625"/>
            <a:ext cx="6173815" cy="7556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/>
            <a:r>
              <a:rPr lang="en-US" sz="3600" i="1" dirty="0">
                <a:solidFill>
                  <a:srgbClr val="1C5C8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Oasis of successful business</a:t>
            </a:r>
            <a:endParaRPr lang="ru-RU" sz="3600" dirty="0"/>
          </a:p>
        </p:txBody>
      </p:sp>
      <p:sp>
        <p:nvSpPr>
          <p:cNvPr id="127" name="Google Shape;127;p2"/>
          <p:cNvSpPr txBox="1"/>
          <p:nvPr/>
        </p:nvSpPr>
        <p:spPr>
          <a:xfrm>
            <a:off x="3743908" y="2965544"/>
            <a:ext cx="5359999" cy="7556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/>
            <a:r>
              <a:rPr lang="en-US" sz="4400" b="1" dirty="0">
                <a:solidFill>
                  <a:schemeClr val="lt1"/>
                </a:solidFill>
                <a:latin typeface="Century Gothic"/>
                <a:sym typeface="Century Gothic"/>
              </a:rPr>
              <a:t>Welcome to </a:t>
            </a:r>
            <a:r>
              <a:rPr lang="en-US" sz="4400" b="1" dirty="0" err="1">
                <a:solidFill>
                  <a:schemeClr val="lt1"/>
                </a:solidFill>
                <a:latin typeface="Century Gothic"/>
                <a:sym typeface="Century Gothic"/>
              </a:rPr>
              <a:t>Navoi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26186D6C-9174-4A4D-8C61-83D8ED499230}"/>
              </a:ext>
            </a:extLst>
          </p:cNvPr>
          <p:cNvSpPr/>
          <p:nvPr/>
        </p:nvSpPr>
        <p:spPr>
          <a:xfrm>
            <a:off x="-14817" y="4552950"/>
            <a:ext cx="12206817" cy="204573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0A1B037B-3776-C34C-8655-4507F0C7139C}"/>
              </a:ext>
            </a:extLst>
          </p:cNvPr>
          <p:cNvSpPr/>
          <p:nvPr/>
        </p:nvSpPr>
        <p:spPr>
          <a:xfrm>
            <a:off x="3670538" y="2320757"/>
            <a:ext cx="197060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err="1">
                <a:solidFill>
                  <a:schemeClr val="bg2"/>
                </a:solidFill>
                <a:latin typeface="Century Gothic" panose="020B0502020202020204" pitchFamily="34" charset="0"/>
              </a:rPr>
              <a:t>Khabib</a:t>
            </a:r>
            <a:r>
              <a:rPr lang="en-US" sz="1600" b="1" dirty="0">
                <a:solidFill>
                  <a:schemeClr val="bg2"/>
                </a:solidFill>
                <a:latin typeface="Century Gothic" panose="020B0502020202020204" pitchFamily="34" charset="0"/>
              </a:rPr>
              <a:t> </a:t>
            </a:r>
            <a:r>
              <a:rPr lang="en-US" sz="1600" b="1" dirty="0" err="1">
                <a:solidFill>
                  <a:schemeClr val="bg2"/>
                </a:solidFill>
                <a:latin typeface="Century Gothic" panose="020B0502020202020204" pitchFamily="34" charset="0"/>
              </a:rPr>
              <a:t>Abdullaev</a:t>
            </a:r>
            <a:r>
              <a:rPr lang="ru-RU" sz="1600" dirty="0">
                <a:solidFill>
                  <a:schemeClr val="bg2"/>
                </a:solidFill>
                <a:latin typeface="Century Gothic" panose="020B0502020202020204" pitchFamily="34" charset="0"/>
              </a:rPr>
              <a:t> </a:t>
            </a:r>
            <a:endParaRPr lang="en-US" sz="1600" dirty="0">
              <a:solidFill>
                <a:schemeClr val="bg2"/>
              </a:solidFill>
              <a:latin typeface="Century Gothic" panose="020B0502020202020204" pitchFamily="34" charset="0"/>
            </a:endParaRPr>
          </a:p>
          <a:p>
            <a:r>
              <a:rPr lang="en-US" sz="1600" b="1" dirty="0">
                <a:solidFill>
                  <a:schemeClr val="bg2"/>
                </a:solidFill>
                <a:latin typeface="Century Gothic" panose="020B0502020202020204" pitchFamily="34" charset="0"/>
              </a:rPr>
              <a:t>CEO</a:t>
            </a:r>
            <a:endParaRPr lang="ru-RU" sz="1600" b="1" dirty="0">
              <a:solidFill>
                <a:schemeClr val="bg2"/>
              </a:solidFill>
              <a:latin typeface="Century Gothic" panose="020B0502020202020204" pitchFamily="34" charset="0"/>
            </a:endParaRPr>
          </a:p>
          <a:p>
            <a:r>
              <a:rPr lang="ru-RU" sz="1600" dirty="0">
                <a:solidFill>
                  <a:schemeClr val="bg2"/>
                </a:solidFill>
                <a:latin typeface="Century Gothic" panose="020B0502020202020204" pitchFamily="34" charset="0"/>
              </a:rPr>
              <a:t>+998 90 925 4624</a:t>
            </a:r>
          </a:p>
          <a:p>
            <a:r>
              <a:rPr lang="ru-RU" sz="1600" dirty="0">
                <a:solidFill>
                  <a:schemeClr val="accent2"/>
                </a:solidFill>
                <a:latin typeface="Century Gothic" panose="020B0502020202020204" pitchFamily="34" charset="0"/>
                <a:hlinkClick r:id="rId2"/>
              </a:rPr>
              <a:t>ceo@feznavoi.uz</a:t>
            </a:r>
            <a:r>
              <a:rPr lang="ru-RU" sz="1600" dirty="0">
                <a:solidFill>
                  <a:schemeClr val="accent2"/>
                </a:solidFill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8EDBC664-F436-5E42-90FA-D11521AC9245}"/>
              </a:ext>
            </a:extLst>
          </p:cNvPr>
          <p:cNvSpPr/>
          <p:nvPr/>
        </p:nvSpPr>
        <p:spPr>
          <a:xfrm>
            <a:off x="9208690" y="2320757"/>
            <a:ext cx="26765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Nazirjon</a:t>
            </a:r>
            <a:r>
              <a:rPr lang="en-US" sz="1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Juraev</a:t>
            </a:r>
            <a:r>
              <a:rPr lang="en-US" sz="16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endParaRPr lang="ru-RU" sz="1600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r>
              <a:rPr lang="en-US" sz="1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Deputy CEO</a:t>
            </a:r>
            <a:endParaRPr lang="ru-RU" sz="1600" b="1" dirty="0">
              <a:solidFill>
                <a:srgbClr val="002060"/>
              </a:solidFill>
              <a:latin typeface="Montserrat" panose="00000500000000000000"/>
            </a:endParaRPr>
          </a:p>
          <a:p>
            <a:r>
              <a:rPr lang="ru-RU" sz="1600" dirty="0">
                <a:solidFill>
                  <a:srgbClr val="002060"/>
                </a:solidFill>
                <a:latin typeface="Montserrat" panose="00000500000000000000"/>
              </a:rPr>
              <a:t>+</a:t>
            </a:r>
            <a:r>
              <a:rPr lang="ru-RU" sz="1600" dirty="0">
                <a:solidFill>
                  <a:schemeClr val="bg2"/>
                </a:solidFill>
                <a:latin typeface="Century Gothic" panose="020B0502020202020204" pitchFamily="34" charset="0"/>
              </a:rPr>
              <a:t>998 9</a:t>
            </a:r>
            <a:r>
              <a:rPr lang="en-US" sz="1600" dirty="0">
                <a:solidFill>
                  <a:schemeClr val="bg2"/>
                </a:solidFill>
                <a:latin typeface="Century Gothic" panose="020B0502020202020204" pitchFamily="34" charset="0"/>
              </a:rPr>
              <a:t>3</a:t>
            </a:r>
            <a:r>
              <a:rPr lang="ru-RU" sz="1600" dirty="0">
                <a:solidFill>
                  <a:schemeClr val="bg2"/>
                </a:solidFill>
                <a:latin typeface="Century Gothic" panose="020B0502020202020204" pitchFamily="34" charset="0"/>
              </a:rPr>
              <a:t> </a:t>
            </a:r>
            <a:r>
              <a:rPr lang="en-US" sz="1600" dirty="0">
                <a:solidFill>
                  <a:schemeClr val="bg2"/>
                </a:solidFill>
                <a:latin typeface="Century Gothic" panose="020B0502020202020204" pitchFamily="34" charset="0"/>
              </a:rPr>
              <a:t>182</a:t>
            </a:r>
            <a:r>
              <a:rPr lang="ru-RU" sz="1600" dirty="0">
                <a:solidFill>
                  <a:schemeClr val="bg2"/>
                </a:solidFill>
                <a:latin typeface="Century Gothic" panose="020B0502020202020204" pitchFamily="34" charset="0"/>
              </a:rPr>
              <a:t> </a:t>
            </a:r>
            <a:r>
              <a:rPr lang="en-US" sz="1600" dirty="0">
                <a:solidFill>
                  <a:schemeClr val="bg2"/>
                </a:solidFill>
                <a:latin typeface="Century Gothic" panose="020B0502020202020204" pitchFamily="34" charset="0"/>
              </a:rPr>
              <a:t>7055</a:t>
            </a:r>
            <a:endParaRPr lang="ru-RU" sz="1600" dirty="0">
              <a:solidFill>
                <a:schemeClr val="bg2"/>
              </a:solidFill>
              <a:latin typeface="Century Gothic" panose="020B0502020202020204" pitchFamily="34" charset="0"/>
            </a:endParaRPr>
          </a:p>
          <a:p>
            <a:r>
              <a:rPr lang="en-US" sz="1600" u="sng" dirty="0" smtClean="0">
                <a:solidFill>
                  <a:srgbClr val="FFC000"/>
                </a:solidFill>
                <a:latin typeface="Century Gothic" panose="020B0502020202020204" pitchFamily="34" charset="0"/>
              </a:rPr>
              <a:t>nazirjuraev@yahoo.com</a:t>
            </a:r>
            <a:endParaRPr lang="ru-RU" sz="1600" dirty="0">
              <a:solidFill>
                <a:schemeClr val="accent2"/>
              </a:solidFill>
              <a:latin typeface="Century Gothic" panose="020B0502020202020204" pitchFamily="34" charset="0"/>
            </a:endParaRPr>
          </a:p>
        </p:txBody>
      </p:sp>
      <p:sp>
        <p:nvSpPr>
          <p:cNvPr id="29" name="Google Shape;170;p3">
            <a:extLst>
              <a:ext uri="{FF2B5EF4-FFF2-40B4-BE49-F238E27FC236}">
                <a16:creationId xmlns:a16="http://schemas.microsoft.com/office/drawing/2014/main" id="{B65C00CB-91F6-6F45-9A62-665DAE99065C}"/>
              </a:ext>
            </a:extLst>
          </p:cNvPr>
          <p:cNvSpPr/>
          <p:nvPr/>
        </p:nvSpPr>
        <p:spPr>
          <a:xfrm>
            <a:off x="468430" y="5261188"/>
            <a:ext cx="8782464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US" sz="3200" b="1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Welcome to </a:t>
            </a:r>
            <a:r>
              <a:rPr lang="en-US" sz="3200" b="1" dirty="0" err="1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Navoi</a:t>
            </a:r>
            <a:r>
              <a:rPr lang="en-US" sz="3200" b="1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!</a:t>
            </a:r>
            <a:endParaRPr lang="ru-RU" sz="3200" b="1" dirty="0"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8" name="Rectangle 2">
            <a:extLst>
              <a:ext uri="{FF2B5EF4-FFF2-40B4-BE49-F238E27FC236}">
                <a16:creationId xmlns:a16="http://schemas.microsoft.com/office/drawing/2014/main" id="{47DCE3F9-9EAF-9447-A539-319E67EA864C}"/>
              </a:ext>
            </a:extLst>
          </p:cNvPr>
          <p:cNvSpPr/>
          <p:nvPr/>
        </p:nvSpPr>
        <p:spPr>
          <a:xfrm>
            <a:off x="-14817" y="6598680"/>
            <a:ext cx="12206817" cy="286704"/>
          </a:xfrm>
          <a:prstGeom prst="rect">
            <a:avLst/>
          </a:prstGeom>
          <a:gradFill>
            <a:gsLst>
              <a:gs pos="66000">
                <a:schemeClr val="accent4"/>
              </a:gs>
              <a:gs pos="33000">
                <a:schemeClr val="accent6"/>
              </a:gs>
              <a:gs pos="0">
                <a:schemeClr val="accent1"/>
              </a:gs>
            </a:gsLst>
            <a:lin ang="0" scaled="1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228D905-E89A-DF49-9B3D-6A971209FD21}"/>
              </a:ext>
            </a:extLst>
          </p:cNvPr>
          <p:cNvSpPr txBox="1"/>
          <p:nvPr/>
        </p:nvSpPr>
        <p:spPr>
          <a:xfrm>
            <a:off x="468430" y="514665"/>
            <a:ext cx="264367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4400" b="1" dirty="0">
                <a:solidFill>
                  <a:srgbClr val="1C5C8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Contacts</a:t>
            </a:r>
            <a:endParaRPr lang="ru-RU" sz="4400" b="1" dirty="0">
              <a:solidFill>
                <a:srgbClr val="1C5C88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" name="Oval 61"/>
          <p:cNvSpPr/>
          <p:nvPr/>
        </p:nvSpPr>
        <p:spPr>
          <a:xfrm>
            <a:off x="892733" y="1521758"/>
            <a:ext cx="2777805" cy="2778528"/>
          </a:xfrm>
          <a:prstGeom prst="ellipse">
            <a:avLst/>
          </a:prstGeom>
          <a:noFill/>
          <a:ln w="28575">
            <a:gradFill>
              <a:gsLst>
                <a:gs pos="0">
                  <a:schemeClr val="accent1"/>
                </a:gs>
                <a:gs pos="43000">
                  <a:schemeClr val="accent1">
                    <a:lumMod val="45000"/>
                    <a:lumOff val="55000"/>
                  </a:schemeClr>
                </a:gs>
                <a:gs pos="71000">
                  <a:schemeClr val="accent5"/>
                </a:gs>
                <a:gs pos="100000">
                  <a:schemeClr val="accent4"/>
                </a:gs>
              </a:gsLst>
              <a:lin ang="5400000" scaled="1"/>
            </a:gra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50" dirty="0">
              <a:latin typeface="Montserrat Light" charset="0"/>
              <a:ea typeface="Montserrat Light" charset="0"/>
              <a:cs typeface="Montserrat Light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4700" y="1521758"/>
            <a:ext cx="2813990" cy="281399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2432" y="1501498"/>
            <a:ext cx="2298409" cy="2834059"/>
          </a:xfrm>
          <a:prstGeom prst="ellipse">
            <a:avLst/>
          </a:prstGeom>
          <a:ln>
            <a:solidFill>
              <a:schemeClr val="bg1">
                <a:lumMod val="75000"/>
              </a:schemeClr>
            </a:solidFill>
          </a:ln>
          <a:effectLst>
            <a:softEdge rad="112500"/>
          </a:effectLst>
        </p:spPr>
      </p:pic>
      <p:sp>
        <p:nvSpPr>
          <p:cNvPr id="16" name="Oval 58"/>
          <p:cNvSpPr/>
          <p:nvPr/>
        </p:nvSpPr>
        <p:spPr>
          <a:xfrm>
            <a:off x="6412793" y="1557220"/>
            <a:ext cx="2777805" cy="2778528"/>
          </a:xfrm>
          <a:prstGeom prst="ellipse">
            <a:avLst/>
          </a:prstGeom>
          <a:noFill/>
          <a:ln w="28575">
            <a:gradFill>
              <a:gsLst>
                <a:gs pos="0">
                  <a:schemeClr val="accent1"/>
                </a:gs>
                <a:gs pos="43000">
                  <a:schemeClr val="accent1">
                    <a:lumMod val="45000"/>
                    <a:lumOff val="55000"/>
                  </a:schemeClr>
                </a:gs>
                <a:gs pos="71000">
                  <a:schemeClr val="accent5"/>
                </a:gs>
                <a:gs pos="100000">
                  <a:schemeClr val="accent4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50" dirty="0">
              <a:latin typeface="Montserrat Light" charset="0"/>
              <a:ea typeface="Montserrat Light" charset="0"/>
              <a:cs typeface="Montserrat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65259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3" name="Рисунок 17" descr="Изображение выглядит как небо, внешний  Автоматически созданное описание"/>
          <p:cNvPicPr>
            <a:picLocks noChangeAspect="1"/>
          </p:cNvPicPr>
          <p:nvPr/>
        </p:nvPicPr>
        <p:blipFill rotWithShape="1">
          <a:blip r:embed="rId2"/>
          <a:srcRect t="17058" r="1689"/>
          <a:stretch>
            <a:fillRect/>
          </a:stretch>
        </p:blipFill>
        <p:spPr>
          <a:xfrm flipH="1">
            <a:off x="0" y="14514"/>
            <a:ext cx="12192000" cy="6858000"/>
          </a:xfrm>
          <a:prstGeom prst="rect">
            <a:avLst/>
          </a:prstGeom>
          <a:ln>
            <a:solidFill>
              <a:srgbClr val="B9D3EE"/>
            </a:solidFill>
          </a:ln>
        </p:spPr>
      </p:pic>
      <p:sp>
        <p:nvSpPr>
          <p:cNvPr id="1048588" name="Прямоугольник 32"/>
          <p:cNvSpPr/>
          <p:nvPr/>
        </p:nvSpPr>
        <p:spPr>
          <a:xfrm>
            <a:off x="11157544" y="6184623"/>
            <a:ext cx="1017197" cy="673377"/>
          </a:xfrm>
          <a:prstGeom prst="rect">
            <a:avLst/>
          </a:prstGeom>
          <a:solidFill>
            <a:srgbClr val="B9D3EE">
              <a:alpha val="86000"/>
            </a:srgb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48589" name="Google Shape;170;p3"/>
          <p:cNvSpPr/>
          <p:nvPr/>
        </p:nvSpPr>
        <p:spPr>
          <a:xfrm>
            <a:off x="354925" y="193724"/>
            <a:ext cx="11482149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en-US" sz="4400" b="1" dirty="0">
                <a:solidFill>
                  <a:srgbClr val="1C5C8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Uzbekistan is a rapidly growing market</a:t>
            </a:r>
            <a:endParaRPr lang="ru-RU" sz="4400" b="1" dirty="0">
              <a:solidFill>
                <a:srgbClr val="1C5C88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48590" name="Прямоугольник 22"/>
          <p:cNvSpPr/>
          <p:nvPr/>
        </p:nvSpPr>
        <p:spPr>
          <a:xfrm>
            <a:off x="11157545" y="6246454"/>
            <a:ext cx="9797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* PPP</a:t>
            </a:r>
            <a:endParaRPr lang="ru-RU" dirty="0">
              <a:solidFill>
                <a:schemeClr val="bg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algn="r"/>
            <a:r>
              <a:rPr lang="en-US" dirty="0">
                <a:solidFill>
                  <a:schemeClr val="bg1"/>
                </a:solidFill>
                <a:latin typeface="Century Gothic"/>
              </a:rPr>
              <a:t>** </a:t>
            </a:r>
            <a:r>
              <a:rPr lang="en-US" dirty="0" smtClean="0">
                <a:solidFill>
                  <a:schemeClr val="bg1"/>
                </a:solidFill>
                <a:latin typeface="Century Gothic"/>
              </a:rPr>
              <a:t>in</a:t>
            </a:r>
            <a:r>
              <a:rPr lang="ru-RU" dirty="0" smtClean="0">
                <a:solidFill>
                  <a:schemeClr val="bg1"/>
                </a:solidFill>
                <a:latin typeface="Century Gothic"/>
              </a:rPr>
              <a:t> </a:t>
            </a:r>
            <a:r>
              <a:rPr lang="ru-RU" dirty="0">
                <a:solidFill>
                  <a:schemeClr val="bg1"/>
                </a:solidFill>
                <a:latin typeface="Century Gothic"/>
              </a:rPr>
              <a:t>2023</a:t>
            </a:r>
          </a:p>
        </p:txBody>
      </p:sp>
      <p:pic>
        <p:nvPicPr>
          <p:cNvPr id="2097154" name="Рисунок 111"/>
          <p:cNvPicPr>
            <a:picLocks noChangeAspect="1"/>
          </p:cNvPicPr>
          <p:nvPr/>
        </p:nvPicPr>
        <p:blipFill>
          <a:blip r:embed="rId3" cstate="print">
            <a:biLevel thresh="50000"/>
          </a:blip>
          <a:stretch>
            <a:fillRect/>
          </a:stretch>
        </p:blipFill>
        <p:spPr>
          <a:xfrm>
            <a:off x="2381914" y="1514675"/>
            <a:ext cx="355272" cy="462344"/>
          </a:xfrm>
          <a:prstGeom prst="rect">
            <a:avLst/>
          </a:prstGeom>
        </p:spPr>
      </p:pic>
      <p:graphicFrame>
        <p:nvGraphicFramePr>
          <p:cNvPr id="4194304" name="Схема 1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07020160"/>
              </p:ext>
            </p:extLst>
          </p:nvPr>
        </p:nvGraphicFramePr>
        <p:xfrm>
          <a:off x="-1059078" y="967224"/>
          <a:ext cx="6591399" cy="57186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048591" name="Oval 95"/>
          <p:cNvSpPr/>
          <p:nvPr/>
        </p:nvSpPr>
        <p:spPr>
          <a:xfrm>
            <a:off x="4743142" y="2158419"/>
            <a:ext cx="699320" cy="699320"/>
          </a:xfrm>
          <a:prstGeom prst="ellipse">
            <a:avLst/>
          </a:prstGeom>
          <a:gradFill>
            <a:gsLst>
              <a:gs pos="0">
                <a:schemeClr val="accent6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2097155" name="Рисунок 117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743142" y="2250589"/>
            <a:ext cx="625982" cy="562323"/>
          </a:xfrm>
          <a:prstGeom prst="rect">
            <a:avLst/>
          </a:prstGeom>
        </p:spPr>
      </p:pic>
      <p:sp>
        <p:nvSpPr>
          <p:cNvPr id="1048592" name="Oval 95"/>
          <p:cNvSpPr/>
          <p:nvPr/>
        </p:nvSpPr>
        <p:spPr>
          <a:xfrm>
            <a:off x="7410911" y="2193194"/>
            <a:ext cx="699320" cy="699320"/>
          </a:xfrm>
          <a:prstGeom prst="ellipse">
            <a:avLst/>
          </a:prstGeom>
          <a:gradFill>
            <a:gsLst>
              <a:gs pos="0">
                <a:schemeClr val="accent6">
                  <a:lumMod val="50000"/>
                </a:schemeClr>
              </a:gs>
              <a:gs pos="100000">
                <a:schemeClr val="accent6">
                  <a:lumMod val="75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048593" name="Rectangle 88"/>
          <p:cNvSpPr/>
          <p:nvPr/>
        </p:nvSpPr>
        <p:spPr>
          <a:xfrm>
            <a:off x="5555615" y="2228137"/>
            <a:ext cx="1776498" cy="553998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spAutoFit/>
          </a:bodyPr>
          <a:lstStyle/>
          <a:p>
            <a:r>
              <a:rPr lang="en-US" sz="1800" b="1" dirty="0">
                <a:solidFill>
                  <a:schemeClr val="bg1"/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Area 448.9 thousand </a:t>
            </a:r>
            <a:r>
              <a:rPr lang="en-US" sz="1800" b="1" dirty="0" err="1">
                <a:solidFill>
                  <a:schemeClr val="bg1"/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sq</a:t>
            </a:r>
            <a:r>
              <a:rPr lang="en-US" sz="1800" b="1" dirty="0">
                <a:solidFill>
                  <a:schemeClr val="bg1"/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 km</a:t>
            </a:r>
            <a:endParaRPr lang="en-GB" sz="1800" b="1" dirty="0">
              <a:solidFill>
                <a:schemeClr val="bg1"/>
              </a:solidFill>
              <a:latin typeface="Century Gothic" panose="020B0502020202020204" pitchFamily="34" charset="0"/>
              <a:ea typeface="Segoe UI" panose="020B05020402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1048594" name="Rectangle 87"/>
          <p:cNvSpPr/>
          <p:nvPr/>
        </p:nvSpPr>
        <p:spPr>
          <a:xfrm>
            <a:off x="8230458" y="2249679"/>
            <a:ext cx="3827937" cy="553998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spAutoFit/>
          </a:bodyPr>
          <a:lstStyle/>
          <a:p>
            <a:r>
              <a:rPr lang="en-US" sz="1800" b="1" dirty="0">
                <a:solidFill>
                  <a:schemeClr val="bg1"/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Strategic position</a:t>
            </a:r>
          </a:p>
          <a:p>
            <a:r>
              <a:rPr lang="en-US" sz="1800" b="1" dirty="0">
                <a:solidFill>
                  <a:schemeClr val="bg1"/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in the heart of Central Asia</a:t>
            </a:r>
            <a:endParaRPr lang="ru-RU" sz="1800" b="1" dirty="0">
              <a:solidFill>
                <a:schemeClr val="bg1"/>
              </a:solidFill>
              <a:latin typeface="Century Gothic" panose="020B0502020202020204" pitchFamily="34" charset="0"/>
              <a:ea typeface="Segoe UI" panose="020B05020402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1048595" name="Oval 95"/>
          <p:cNvSpPr/>
          <p:nvPr/>
        </p:nvSpPr>
        <p:spPr>
          <a:xfrm>
            <a:off x="4737276" y="3408662"/>
            <a:ext cx="699320" cy="597649"/>
          </a:xfrm>
          <a:prstGeom prst="ellipse">
            <a:avLst/>
          </a:prstGeom>
          <a:gradFill>
            <a:gsLst>
              <a:gs pos="0">
                <a:schemeClr val="accent6">
                  <a:lumMod val="50000"/>
                </a:schemeClr>
              </a:gs>
              <a:gs pos="100000">
                <a:schemeClr val="accent6">
                  <a:lumMod val="75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048596" name="Rectangle 88"/>
          <p:cNvSpPr/>
          <p:nvPr/>
        </p:nvSpPr>
        <p:spPr>
          <a:xfrm>
            <a:off x="5585541" y="3453681"/>
            <a:ext cx="1819504" cy="553998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spAutoFit/>
          </a:bodyPr>
          <a:lstStyle/>
          <a:p>
            <a:r>
              <a:rPr lang="en-US" sz="1800" b="1" dirty="0">
                <a:solidFill>
                  <a:schemeClr val="bg1"/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Developed infrastructure</a:t>
            </a:r>
            <a:endParaRPr lang="en-GB" sz="1800" b="1" dirty="0">
              <a:solidFill>
                <a:schemeClr val="bg1"/>
              </a:solidFill>
              <a:latin typeface="Century Gothic" panose="020B0502020202020204" pitchFamily="34" charset="0"/>
              <a:ea typeface="Segoe UI" panose="020B0502040204020203" pitchFamily="34" charset="0"/>
              <a:cs typeface="Times New Roman" panose="02020603050405020304" pitchFamily="18" charset="0"/>
            </a:endParaRPr>
          </a:p>
        </p:txBody>
      </p:sp>
      <p:pic>
        <p:nvPicPr>
          <p:cNvPr id="2097156" name="Picture 8"/>
          <p:cNvPicPr>
            <a:picLocks noChangeAspect="1" noChangeArrowheads="1"/>
          </p:cNvPicPr>
          <p:nvPr/>
        </p:nvPicPr>
        <p:blipFill>
          <a:blip r:embed="rId10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7583318" y="2361692"/>
            <a:ext cx="362325" cy="362325"/>
          </a:xfrm>
          <a:prstGeom prst="rect">
            <a:avLst/>
          </a:prstGeom>
          <a:noFill/>
        </p:spPr>
      </p:pic>
      <p:pic>
        <p:nvPicPr>
          <p:cNvPr id="2097157" name="Рисунок 28"/>
          <p:cNvPicPr>
            <a:picLocks noChangeAspect="1"/>
          </p:cNvPicPr>
          <p:nvPr/>
        </p:nvPicPr>
        <p:blipFill>
          <a:blip r:embed="rId11" cstate="print">
            <a:biLevel thresh="50000"/>
          </a:blip>
          <a:stretch>
            <a:fillRect/>
          </a:stretch>
        </p:blipFill>
        <p:spPr>
          <a:xfrm>
            <a:off x="1551410" y="3153718"/>
            <a:ext cx="562336" cy="536158"/>
          </a:xfrm>
          <a:prstGeom prst="rect">
            <a:avLst/>
          </a:prstGeom>
        </p:spPr>
      </p:pic>
      <p:sp>
        <p:nvSpPr>
          <p:cNvPr id="1048597" name="Oval 95"/>
          <p:cNvSpPr/>
          <p:nvPr/>
        </p:nvSpPr>
        <p:spPr>
          <a:xfrm>
            <a:off x="7495309" y="3360022"/>
            <a:ext cx="624859" cy="616454"/>
          </a:xfrm>
          <a:prstGeom prst="ellipse">
            <a:avLst/>
          </a:prstGeom>
          <a:gradFill>
            <a:gsLst>
              <a:gs pos="0">
                <a:schemeClr val="accent6">
                  <a:lumMod val="50000"/>
                </a:schemeClr>
              </a:gs>
              <a:gs pos="100000">
                <a:schemeClr val="accent6">
                  <a:lumMod val="75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2097158" name="Рисунок 110"/>
          <p:cNvPicPr>
            <a:picLocks noChangeAspect="1"/>
          </p:cNvPicPr>
          <p:nvPr/>
        </p:nvPicPr>
        <p:blipFill>
          <a:blip r:embed="rId12" cstate="print">
            <a:biLevel thresh="50000"/>
          </a:blip>
          <a:stretch>
            <a:fillRect/>
          </a:stretch>
        </p:blipFill>
        <p:spPr>
          <a:xfrm>
            <a:off x="7589436" y="3430925"/>
            <a:ext cx="411992" cy="446904"/>
          </a:xfrm>
          <a:prstGeom prst="rect">
            <a:avLst/>
          </a:prstGeom>
          <a:effectLst/>
        </p:spPr>
      </p:pic>
      <p:sp>
        <p:nvSpPr>
          <p:cNvPr id="1048598" name="Rectangle 88"/>
          <p:cNvSpPr/>
          <p:nvPr/>
        </p:nvSpPr>
        <p:spPr>
          <a:xfrm>
            <a:off x="8306658" y="3547162"/>
            <a:ext cx="3034353" cy="276999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spAutoFit/>
          </a:bodyPr>
          <a:lstStyle/>
          <a:p>
            <a:r>
              <a:rPr lang="en-US" sz="1800" b="1" dirty="0">
                <a:solidFill>
                  <a:schemeClr val="bg1"/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Skilled workforce</a:t>
            </a:r>
            <a:endParaRPr lang="en-GB" sz="1800" b="1" dirty="0">
              <a:solidFill>
                <a:schemeClr val="bg1"/>
              </a:solidFill>
              <a:latin typeface="Century Gothic" panose="020B0502020202020204" pitchFamily="34" charset="0"/>
              <a:ea typeface="Segoe UI" panose="020B0502040204020203" pitchFamily="34" charset="0"/>
              <a:cs typeface="Times New Roman" panose="02020603050405020304" pitchFamily="18" charset="0"/>
            </a:endParaRPr>
          </a:p>
        </p:txBody>
      </p:sp>
      <p:pic>
        <p:nvPicPr>
          <p:cNvPr id="2097159" name="Picture 10"/>
          <p:cNvPicPr>
            <a:picLocks noChangeAspect="1" noChangeArrowheads="1"/>
          </p:cNvPicPr>
          <p:nvPr/>
        </p:nvPicPr>
        <p:blipFill>
          <a:blip r:embed="rId13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4871444" y="3488236"/>
            <a:ext cx="432121" cy="432121"/>
          </a:xfrm>
          <a:prstGeom prst="rect">
            <a:avLst/>
          </a:prstGeom>
          <a:noFill/>
        </p:spPr>
      </p:pic>
      <p:sp>
        <p:nvSpPr>
          <p:cNvPr id="1048599" name="Oval 95"/>
          <p:cNvSpPr/>
          <p:nvPr/>
        </p:nvSpPr>
        <p:spPr>
          <a:xfrm>
            <a:off x="4744266" y="4413534"/>
            <a:ext cx="624859" cy="616454"/>
          </a:xfrm>
          <a:prstGeom prst="ellipse">
            <a:avLst/>
          </a:prstGeom>
          <a:gradFill>
            <a:gsLst>
              <a:gs pos="0">
                <a:schemeClr val="accent6">
                  <a:lumMod val="50000"/>
                </a:schemeClr>
              </a:gs>
              <a:gs pos="100000">
                <a:schemeClr val="accent6">
                  <a:lumMod val="75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048600" name="Rectangle 88"/>
          <p:cNvSpPr/>
          <p:nvPr/>
        </p:nvSpPr>
        <p:spPr>
          <a:xfrm>
            <a:off x="5555615" y="4581513"/>
            <a:ext cx="1776498" cy="276999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spAutoFit/>
          </a:bodyPr>
          <a:lstStyle/>
          <a:p>
            <a:r>
              <a:rPr lang="en-US" sz="1800" b="1" dirty="0">
                <a:solidFill>
                  <a:schemeClr val="bg1"/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Political stability</a:t>
            </a:r>
            <a:endParaRPr lang="en-GB" sz="1800" b="1" dirty="0">
              <a:solidFill>
                <a:schemeClr val="bg1"/>
              </a:solidFill>
              <a:latin typeface="Century Gothic" panose="020B0502020202020204" pitchFamily="34" charset="0"/>
              <a:ea typeface="Segoe UI" panose="020B0502040204020203" pitchFamily="34" charset="0"/>
              <a:cs typeface="Times New Roman" panose="02020603050405020304" pitchFamily="18" charset="0"/>
            </a:endParaRPr>
          </a:p>
        </p:txBody>
      </p:sp>
      <p:pic>
        <p:nvPicPr>
          <p:cNvPr id="2097160" name="Рисунок 37"/>
          <p:cNvPicPr>
            <a:picLocks noChangeAspect="1"/>
          </p:cNvPicPr>
          <p:nvPr/>
        </p:nvPicPr>
        <p:blipFill>
          <a:blip r:embed="rId14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845996" y="4508283"/>
            <a:ext cx="475290" cy="426956"/>
          </a:xfrm>
          <a:prstGeom prst="rect">
            <a:avLst/>
          </a:prstGeom>
        </p:spPr>
      </p:pic>
      <p:sp>
        <p:nvSpPr>
          <p:cNvPr id="1048601" name="Oval 95"/>
          <p:cNvSpPr/>
          <p:nvPr/>
        </p:nvSpPr>
        <p:spPr>
          <a:xfrm>
            <a:off x="7495309" y="4394373"/>
            <a:ext cx="624859" cy="616454"/>
          </a:xfrm>
          <a:prstGeom prst="ellipse">
            <a:avLst/>
          </a:prstGeom>
          <a:gradFill>
            <a:gsLst>
              <a:gs pos="0">
                <a:schemeClr val="accent6">
                  <a:lumMod val="50000"/>
                </a:schemeClr>
              </a:gs>
              <a:gs pos="100000">
                <a:schemeClr val="accent6">
                  <a:lumMod val="75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048602" name="Rectangle 88"/>
          <p:cNvSpPr/>
          <p:nvPr/>
        </p:nvSpPr>
        <p:spPr>
          <a:xfrm>
            <a:off x="8306658" y="4443014"/>
            <a:ext cx="3530416" cy="553998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spAutoFit/>
          </a:bodyPr>
          <a:lstStyle/>
          <a:p>
            <a:r>
              <a:rPr lang="en-US" sz="1800" b="1" dirty="0">
                <a:solidFill>
                  <a:schemeClr val="bg1"/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Liberalization of economic legislation</a:t>
            </a:r>
            <a:endParaRPr lang="en-GB" sz="1800" b="1" dirty="0">
              <a:solidFill>
                <a:schemeClr val="bg1"/>
              </a:solidFill>
              <a:latin typeface="Century Gothic" panose="020B0502020202020204" pitchFamily="34" charset="0"/>
              <a:ea typeface="Segoe UI" panose="020B0502040204020203" pitchFamily="34" charset="0"/>
              <a:cs typeface="Times New Roman" panose="02020603050405020304" pitchFamily="18" charset="0"/>
            </a:endParaRPr>
          </a:p>
        </p:txBody>
      </p:sp>
      <p:pic>
        <p:nvPicPr>
          <p:cNvPr id="2097161" name="Рисунок 41" descr="Изображение выглядит как текст  Автоматически созданное описание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505719" y="4441074"/>
            <a:ext cx="571896" cy="485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187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3"/>
          <p:cNvSpPr/>
          <p:nvPr/>
        </p:nvSpPr>
        <p:spPr>
          <a:xfrm>
            <a:off x="-14817" y="1268762"/>
            <a:ext cx="12206818" cy="5589238"/>
          </a:xfrm>
          <a:prstGeom prst="rect">
            <a:avLst/>
          </a:prstGeom>
          <a:solidFill>
            <a:srgbClr val="DBEEE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5" name="Рисунок 44" descr="Изображение выглядит как карта&#10;&#10;Автоматически созданное описание">
            <a:extLst>
              <a:ext uri="{FF2B5EF4-FFF2-40B4-BE49-F238E27FC236}">
                <a16:creationId xmlns:a16="http://schemas.microsoft.com/office/drawing/2014/main" id="{BFF127EA-B48D-8F48-8488-4EB734EAC5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696" y="353304"/>
            <a:ext cx="7008307" cy="7110246"/>
          </a:xfrm>
          <a:prstGeom prst="rect">
            <a:avLst/>
          </a:prstGeom>
        </p:spPr>
      </p:pic>
      <p:grpSp>
        <p:nvGrpSpPr>
          <p:cNvPr id="133" name="Google Shape;133;p3"/>
          <p:cNvGrpSpPr/>
          <p:nvPr/>
        </p:nvGrpSpPr>
        <p:grpSpPr>
          <a:xfrm>
            <a:off x="364964" y="1950265"/>
            <a:ext cx="6908035" cy="4486576"/>
            <a:chOff x="90014" y="2054265"/>
            <a:chExt cx="7757842" cy="4486576"/>
          </a:xfrm>
        </p:grpSpPr>
        <p:sp>
          <p:nvSpPr>
            <p:cNvPr id="135" name="Google Shape;135;p3"/>
            <p:cNvSpPr/>
            <p:nvPr/>
          </p:nvSpPr>
          <p:spPr>
            <a:xfrm>
              <a:off x="3311352" y="2054265"/>
              <a:ext cx="4536504" cy="4001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lvl="0"/>
              <a:r>
                <a:rPr lang="en-US" sz="2000" b="1" dirty="0" err="1">
                  <a:solidFill>
                    <a:schemeClr val="dk2"/>
                  </a:solidFill>
                  <a:latin typeface="Century Gothic" panose="020B0502020202020204" pitchFamily="34" charset="0"/>
                  <a:sym typeface="Arial"/>
                </a:rPr>
                <a:t>Navoi</a:t>
              </a:r>
              <a:r>
                <a:rPr lang="en-US" sz="2000" b="1" dirty="0">
                  <a:solidFill>
                    <a:schemeClr val="dk2"/>
                  </a:solidFill>
                  <a:latin typeface="Century Gothic" panose="020B0502020202020204" pitchFamily="34" charset="0"/>
                  <a:sym typeface="Arial"/>
                </a:rPr>
                <a:t> </a:t>
              </a:r>
              <a:r>
                <a:rPr lang="en-US" sz="2000" b="1" dirty="0">
                  <a:solidFill>
                    <a:schemeClr val="dk2"/>
                  </a:solidFill>
                  <a:latin typeface="Century Gothic" panose="020B0502020202020204" pitchFamily="34" charset="0"/>
                </a:rPr>
                <a:t>region</a:t>
              </a:r>
              <a:endParaRPr sz="2000" b="1" dirty="0">
                <a:solidFill>
                  <a:schemeClr val="dk2"/>
                </a:solidFill>
                <a:latin typeface="Century Gothic" panose="020B0502020202020204" pitchFamily="34" charset="0"/>
                <a:sym typeface="Arial"/>
              </a:endParaRPr>
            </a:p>
          </p:txBody>
        </p:sp>
        <p:cxnSp>
          <p:nvCxnSpPr>
            <p:cNvPr id="136" name="Google Shape;136;p3"/>
            <p:cNvCxnSpPr>
              <a:cxnSpLocks/>
            </p:cNvCxnSpPr>
            <p:nvPr/>
          </p:nvCxnSpPr>
          <p:spPr>
            <a:xfrm flipH="1">
              <a:off x="3848874" y="2566761"/>
              <a:ext cx="609536" cy="1476515"/>
            </a:xfrm>
            <a:prstGeom prst="straightConnector1">
              <a:avLst/>
            </a:prstGeom>
            <a:noFill/>
            <a:ln w="19050" cap="flat" cmpd="sng">
              <a:solidFill>
                <a:schemeClr val="bg2"/>
              </a:solidFill>
              <a:prstDash val="dot"/>
              <a:miter lim="800000"/>
              <a:headEnd type="none" w="sm" len="sm"/>
              <a:tailEnd type="oval" w="med" len="med"/>
            </a:ln>
          </p:spPr>
        </p:cxnSp>
        <p:sp>
          <p:nvSpPr>
            <p:cNvPr id="137" name="Google Shape;137;p3"/>
            <p:cNvSpPr/>
            <p:nvPr/>
          </p:nvSpPr>
          <p:spPr>
            <a:xfrm>
              <a:off x="3719736" y="4725144"/>
              <a:ext cx="84348" cy="84348"/>
            </a:xfrm>
            <a:prstGeom prst="ellipse">
              <a:avLst/>
            </a:prstGeom>
            <a:solidFill>
              <a:schemeClr val="accent4"/>
            </a:solidFill>
            <a:ln w="31750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3"/>
            <p:cNvSpPr/>
            <p:nvPr/>
          </p:nvSpPr>
          <p:spPr>
            <a:xfrm>
              <a:off x="3052171" y="4338008"/>
              <a:ext cx="1034335" cy="24618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 b="1" dirty="0" err="1">
                  <a:solidFill>
                    <a:schemeClr val="dk2"/>
                  </a:solidFill>
                  <a:latin typeface="Century Gothic" panose="020B0502020202020204" pitchFamily="34" charset="0"/>
                  <a:sym typeface="Arial"/>
                </a:rPr>
                <a:t>Navoi</a:t>
              </a:r>
              <a:r>
                <a:rPr lang="en-US" sz="1000" dirty="0">
                  <a:solidFill>
                    <a:schemeClr val="dk2"/>
                  </a:solidFill>
                  <a:latin typeface="Century Gothic" panose="020B0502020202020204" pitchFamily="34" charset="0"/>
                  <a:sym typeface="Arial"/>
                </a:rPr>
                <a:t> </a:t>
              </a:r>
              <a:endParaRPr sz="1000" dirty="0">
                <a:solidFill>
                  <a:schemeClr val="dk2"/>
                </a:solidFill>
                <a:latin typeface="Century Gothic" panose="020B0502020202020204" pitchFamily="34" charset="0"/>
                <a:sym typeface="Arial"/>
              </a:endParaRPr>
            </a:p>
          </p:txBody>
        </p:sp>
        <p:sp>
          <p:nvSpPr>
            <p:cNvPr id="139" name="Google Shape;139;p3"/>
            <p:cNvSpPr/>
            <p:nvPr/>
          </p:nvSpPr>
          <p:spPr>
            <a:xfrm>
              <a:off x="3205795" y="3501895"/>
              <a:ext cx="84348" cy="84348"/>
            </a:xfrm>
            <a:prstGeom prst="ellipse">
              <a:avLst/>
            </a:prstGeom>
            <a:solidFill>
              <a:schemeClr val="accent4"/>
            </a:solidFill>
            <a:ln w="31750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3"/>
            <p:cNvSpPr/>
            <p:nvPr/>
          </p:nvSpPr>
          <p:spPr>
            <a:xfrm>
              <a:off x="2620824" y="3594431"/>
              <a:ext cx="1197568" cy="24618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 dirty="0" err="1">
                  <a:solidFill>
                    <a:schemeClr val="dk2"/>
                  </a:solidFill>
                  <a:latin typeface="Century Gothic" panose="020B0502020202020204" pitchFamily="34" charset="0"/>
                  <a:sym typeface="Arial"/>
                </a:rPr>
                <a:t>Uchquduq</a:t>
              </a:r>
              <a:endParaRPr sz="1000" dirty="0">
                <a:solidFill>
                  <a:schemeClr val="dk2"/>
                </a:solidFill>
                <a:latin typeface="Century Gothic" panose="020B0502020202020204" pitchFamily="34" charset="0"/>
                <a:sym typeface="Arial"/>
              </a:endParaRPr>
            </a:p>
          </p:txBody>
        </p:sp>
        <p:sp>
          <p:nvSpPr>
            <p:cNvPr id="141" name="Google Shape;141;p3"/>
            <p:cNvSpPr/>
            <p:nvPr/>
          </p:nvSpPr>
          <p:spPr>
            <a:xfrm>
              <a:off x="1155812" y="2862342"/>
              <a:ext cx="84348" cy="84348"/>
            </a:xfrm>
            <a:prstGeom prst="ellipse">
              <a:avLst/>
            </a:prstGeom>
            <a:solidFill>
              <a:schemeClr val="accent4"/>
            </a:solidFill>
            <a:ln w="31750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3"/>
            <p:cNvSpPr/>
            <p:nvPr/>
          </p:nvSpPr>
          <p:spPr>
            <a:xfrm>
              <a:off x="1187222" y="2899977"/>
              <a:ext cx="880005" cy="24618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r>
                <a:rPr lang="en-US" sz="1000" dirty="0" err="1">
                  <a:solidFill>
                    <a:schemeClr val="dk2"/>
                  </a:solidFill>
                  <a:latin typeface="Century Gothic" panose="020B0502020202020204" pitchFamily="34" charset="0"/>
                </a:rPr>
                <a:t>Moynaq</a:t>
              </a:r>
              <a:endParaRPr sz="1000" dirty="0">
                <a:solidFill>
                  <a:schemeClr val="dk2"/>
                </a:solidFill>
                <a:latin typeface="Century Gothic" panose="020B0502020202020204" pitchFamily="34" charset="0"/>
                <a:sym typeface="Arial"/>
              </a:endParaRPr>
            </a:p>
          </p:txBody>
        </p:sp>
        <p:sp>
          <p:nvSpPr>
            <p:cNvPr id="143" name="Google Shape;143;p3"/>
            <p:cNvSpPr/>
            <p:nvPr/>
          </p:nvSpPr>
          <p:spPr>
            <a:xfrm>
              <a:off x="1482964" y="3340262"/>
              <a:ext cx="84348" cy="84348"/>
            </a:xfrm>
            <a:prstGeom prst="ellipse">
              <a:avLst/>
            </a:prstGeom>
            <a:solidFill>
              <a:schemeClr val="accent4"/>
            </a:solidFill>
            <a:ln w="31750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3"/>
            <p:cNvSpPr/>
            <p:nvPr/>
          </p:nvSpPr>
          <p:spPr>
            <a:xfrm>
              <a:off x="1621203" y="3217151"/>
              <a:ext cx="816843" cy="24618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 dirty="0" err="1">
                  <a:solidFill>
                    <a:schemeClr val="dk2"/>
                  </a:solidFill>
                  <a:latin typeface="Century Gothic" panose="020B0502020202020204" pitchFamily="34" charset="0"/>
                  <a:sym typeface="Arial"/>
                </a:rPr>
                <a:t>Nukus</a:t>
              </a:r>
              <a:endParaRPr sz="1000" dirty="0">
                <a:solidFill>
                  <a:schemeClr val="dk2"/>
                </a:solidFill>
                <a:latin typeface="Century Gothic" panose="020B0502020202020204" pitchFamily="34" charset="0"/>
                <a:sym typeface="Arial"/>
              </a:endParaRPr>
            </a:p>
          </p:txBody>
        </p:sp>
        <p:sp>
          <p:nvSpPr>
            <p:cNvPr id="145" name="Google Shape;145;p3"/>
            <p:cNvSpPr/>
            <p:nvPr/>
          </p:nvSpPr>
          <p:spPr>
            <a:xfrm>
              <a:off x="952022" y="3131413"/>
              <a:ext cx="84348" cy="84348"/>
            </a:xfrm>
            <a:prstGeom prst="ellipse">
              <a:avLst/>
            </a:prstGeom>
            <a:solidFill>
              <a:schemeClr val="accent4"/>
            </a:solidFill>
            <a:ln w="31750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3"/>
            <p:cNvSpPr/>
            <p:nvPr/>
          </p:nvSpPr>
          <p:spPr>
            <a:xfrm>
              <a:off x="90014" y="2963952"/>
              <a:ext cx="1065798" cy="24618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r>
                <a:rPr lang="en-US" sz="1000" dirty="0" err="1">
                  <a:solidFill>
                    <a:schemeClr val="dk2"/>
                  </a:solidFill>
                  <a:latin typeface="Century Gothic" panose="020B0502020202020204" pitchFamily="34" charset="0"/>
                </a:rPr>
                <a:t>Kungrad</a:t>
              </a:r>
              <a:r>
                <a:rPr lang="en-US" sz="1000" dirty="0">
                  <a:solidFill>
                    <a:schemeClr val="dk2"/>
                  </a:solidFill>
                  <a:latin typeface="Century Gothic" panose="020B0502020202020204" pitchFamily="34" charset="0"/>
                </a:rPr>
                <a:t> </a:t>
              </a:r>
              <a:endParaRPr sz="1000" dirty="0">
                <a:solidFill>
                  <a:schemeClr val="dk2"/>
                </a:solidFill>
                <a:latin typeface="Century Gothic" panose="020B0502020202020204" pitchFamily="34" charset="0"/>
                <a:sym typeface="Arial"/>
              </a:endParaRPr>
            </a:p>
          </p:txBody>
        </p:sp>
        <p:sp>
          <p:nvSpPr>
            <p:cNvPr id="147" name="Google Shape;147;p3"/>
            <p:cNvSpPr/>
            <p:nvPr/>
          </p:nvSpPr>
          <p:spPr>
            <a:xfrm>
              <a:off x="1846134" y="3892605"/>
              <a:ext cx="84348" cy="84348"/>
            </a:xfrm>
            <a:prstGeom prst="ellipse">
              <a:avLst/>
            </a:prstGeom>
            <a:solidFill>
              <a:schemeClr val="accent4"/>
            </a:solidFill>
            <a:ln w="31750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3"/>
            <p:cNvSpPr/>
            <p:nvPr/>
          </p:nvSpPr>
          <p:spPr>
            <a:xfrm>
              <a:off x="1338894" y="4118648"/>
              <a:ext cx="894168" cy="24618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 dirty="0" err="1">
                  <a:solidFill>
                    <a:schemeClr val="dk2"/>
                  </a:solidFill>
                  <a:latin typeface="Century Gothic" panose="020B0502020202020204" pitchFamily="34" charset="0"/>
                  <a:sym typeface="Arial"/>
                </a:rPr>
                <a:t>Urgench</a:t>
              </a:r>
              <a:endParaRPr sz="1000" dirty="0">
                <a:solidFill>
                  <a:schemeClr val="dk2"/>
                </a:solidFill>
                <a:latin typeface="Century Gothic" panose="020B0502020202020204" pitchFamily="34" charset="0"/>
                <a:sym typeface="Arial"/>
              </a:endParaRPr>
            </a:p>
          </p:txBody>
        </p:sp>
        <p:sp>
          <p:nvSpPr>
            <p:cNvPr id="149" name="Google Shape;149;p3"/>
            <p:cNvSpPr/>
            <p:nvPr/>
          </p:nvSpPr>
          <p:spPr>
            <a:xfrm>
              <a:off x="3414203" y="4885790"/>
              <a:ext cx="84348" cy="84348"/>
            </a:xfrm>
            <a:prstGeom prst="ellipse">
              <a:avLst/>
            </a:prstGeom>
            <a:solidFill>
              <a:schemeClr val="accent4"/>
            </a:solidFill>
            <a:ln w="31750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3"/>
            <p:cNvSpPr/>
            <p:nvPr/>
          </p:nvSpPr>
          <p:spPr>
            <a:xfrm>
              <a:off x="2699316" y="4654354"/>
              <a:ext cx="943287" cy="24618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 dirty="0">
                  <a:solidFill>
                    <a:schemeClr val="dk2"/>
                  </a:solidFill>
                  <a:latin typeface="Century Gothic" panose="020B0502020202020204" pitchFamily="34" charset="0"/>
                  <a:sym typeface="Arial"/>
                </a:rPr>
                <a:t>Bukhara</a:t>
              </a:r>
              <a:endParaRPr sz="1000" dirty="0">
                <a:solidFill>
                  <a:schemeClr val="dk2"/>
                </a:solidFill>
                <a:latin typeface="Century Gothic" panose="020B0502020202020204" pitchFamily="34" charset="0"/>
                <a:sym typeface="Arial"/>
              </a:endParaRPr>
            </a:p>
          </p:txBody>
        </p:sp>
        <p:sp>
          <p:nvSpPr>
            <p:cNvPr id="151" name="Google Shape;151;p3"/>
            <p:cNvSpPr/>
            <p:nvPr/>
          </p:nvSpPr>
          <p:spPr>
            <a:xfrm>
              <a:off x="5383536" y="4087211"/>
              <a:ext cx="84348" cy="84348"/>
            </a:xfrm>
            <a:prstGeom prst="ellipse">
              <a:avLst/>
            </a:prstGeom>
            <a:solidFill>
              <a:schemeClr val="accent4"/>
            </a:solidFill>
            <a:ln w="31750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3"/>
            <p:cNvSpPr/>
            <p:nvPr/>
          </p:nvSpPr>
          <p:spPr>
            <a:xfrm>
              <a:off x="4643500" y="3782250"/>
              <a:ext cx="1070162" cy="24618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 dirty="0">
                  <a:solidFill>
                    <a:schemeClr val="dk2"/>
                  </a:solidFill>
                  <a:latin typeface="Century Gothic" panose="020B0502020202020204" pitchFamily="34" charset="0"/>
                  <a:sym typeface="Arial"/>
                </a:rPr>
                <a:t>Tashkent</a:t>
              </a:r>
              <a:endParaRPr sz="1000" dirty="0">
                <a:solidFill>
                  <a:schemeClr val="dk2"/>
                </a:solidFill>
                <a:latin typeface="Century Gothic" panose="020B0502020202020204" pitchFamily="34" charset="0"/>
                <a:sym typeface="Arial"/>
              </a:endParaRPr>
            </a:p>
          </p:txBody>
        </p:sp>
        <p:sp>
          <p:nvSpPr>
            <p:cNvPr id="153" name="Google Shape;153;p3"/>
            <p:cNvSpPr/>
            <p:nvPr/>
          </p:nvSpPr>
          <p:spPr>
            <a:xfrm>
              <a:off x="4511394" y="4968489"/>
              <a:ext cx="84348" cy="84348"/>
            </a:xfrm>
            <a:prstGeom prst="ellipse">
              <a:avLst/>
            </a:prstGeom>
            <a:solidFill>
              <a:schemeClr val="accent4"/>
            </a:solidFill>
            <a:ln w="31750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3"/>
            <p:cNvSpPr/>
            <p:nvPr/>
          </p:nvSpPr>
          <p:spPr>
            <a:xfrm>
              <a:off x="4719759" y="5059888"/>
              <a:ext cx="1250388" cy="24618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 dirty="0">
                  <a:solidFill>
                    <a:schemeClr val="dk2"/>
                  </a:solidFill>
                  <a:latin typeface="Century Gothic" panose="020B0502020202020204" pitchFamily="34" charset="0"/>
                  <a:sym typeface="Arial"/>
                </a:rPr>
                <a:t>Samarqand</a:t>
              </a:r>
              <a:endParaRPr sz="1000" dirty="0">
                <a:solidFill>
                  <a:schemeClr val="dk2"/>
                </a:solidFill>
                <a:latin typeface="Century Gothic" panose="020B0502020202020204" pitchFamily="34" charset="0"/>
                <a:sym typeface="Arial"/>
              </a:endParaRPr>
            </a:p>
          </p:txBody>
        </p:sp>
        <p:sp>
          <p:nvSpPr>
            <p:cNvPr id="155" name="Google Shape;155;p3"/>
            <p:cNvSpPr/>
            <p:nvPr/>
          </p:nvSpPr>
          <p:spPr>
            <a:xfrm>
              <a:off x="6384032" y="4509120"/>
              <a:ext cx="84348" cy="84348"/>
            </a:xfrm>
            <a:prstGeom prst="ellipse">
              <a:avLst/>
            </a:prstGeom>
            <a:solidFill>
              <a:schemeClr val="accent4"/>
            </a:solidFill>
            <a:ln w="31750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3"/>
            <p:cNvSpPr/>
            <p:nvPr/>
          </p:nvSpPr>
          <p:spPr>
            <a:xfrm>
              <a:off x="6506326" y="4602033"/>
              <a:ext cx="909270" cy="24618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r>
                <a:rPr lang="en-US" sz="1000" dirty="0">
                  <a:solidFill>
                    <a:schemeClr val="dk2"/>
                  </a:solidFill>
                  <a:latin typeface="Century Gothic" panose="020B0502020202020204" pitchFamily="34" charset="0"/>
                </a:rPr>
                <a:t>Fergana</a:t>
              </a:r>
              <a:endParaRPr sz="1000" dirty="0">
                <a:solidFill>
                  <a:schemeClr val="dk2"/>
                </a:solidFill>
                <a:latin typeface="Century Gothic" panose="020B0502020202020204" pitchFamily="34" charset="0"/>
                <a:sym typeface="Arial"/>
              </a:endParaRPr>
            </a:p>
          </p:txBody>
        </p:sp>
        <p:sp>
          <p:nvSpPr>
            <p:cNvPr id="157" name="Google Shape;157;p3"/>
            <p:cNvSpPr/>
            <p:nvPr/>
          </p:nvSpPr>
          <p:spPr>
            <a:xfrm>
              <a:off x="6715561" y="4293096"/>
              <a:ext cx="84348" cy="84348"/>
            </a:xfrm>
            <a:prstGeom prst="ellipse">
              <a:avLst/>
            </a:prstGeom>
            <a:solidFill>
              <a:schemeClr val="accent4"/>
            </a:solidFill>
            <a:ln w="31750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3"/>
            <p:cNvSpPr/>
            <p:nvPr/>
          </p:nvSpPr>
          <p:spPr>
            <a:xfrm>
              <a:off x="6925809" y="4335270"/>
              <a:ext cx="775035" cy="24618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lvl="0"/>
              <a:r>
                <a:rPr lang="en-US" sz="1000" dirty="0">
                  <a:solidFill>
                    <a:schemeClr val="dk2"/>
                  </a:solidFill>
                  <a:latin typeface="Century Gothic" panose="020B0502020202020204" pitchFamily="34" charset="0"/>
                </a:rPr>
                <a:t>Andijan</a:t>
              </a:r>
              <a:endParaRPr sz="1000" dirty="0">
                <a:solidFill>
                  <a:schemeClr val="dk2"/>
                </a:solidFill>
                <a:latin typeface="Century Gothic" panose="020B0502020202020204" pitchFamily="34" charset="0"/>
                <a:sym typeface="Arial"/>
              </a:endParaRPr>
            </a:p>
          </p:txBody>
        </p:sp>
        <p:sp>
          <p:nvSpPr>
            <p:cNvPr id="159" name="Google Shape;159;p3"/>
            <p:cNvSpPr/>
            <p:nvPr/>
          </p:nvSpPr>
          <p:spPr>
            <a:xfrm>
              <a:off x="4851761" y="4795448"/>
              <a:ext cx="84348" cy="84348"/>
            </a:xfrm>
            <a:prstGeom prst="ellipse">
              <a:avLst/>
            </a:prstGeom>
            <a:solidFill>
              <a:schemeClr val="accent4"/>
            </a:solidFill>
            <a:ln w="31750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3"/>
            <p:cNvSpPr/>
            <p:nvPr/>
          </p:nvSpPr>
          <p:spPr>
            <a:xfrm>
              <a:off x="5181793" y="4837622"/>
              <a:ext cx="853584" cy="24618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 dirty="0" err="1">
                  <a:solidFill>
                    <a:schemeClr val="dk2"/>
                  </a:solidFill>
                  <a:latin typeface="Century Gothic" panose="020B0502020202020204" pitchFamily="34" charset="0"/>
                  <a:sym typeface="Arial"/>
                </a:rPr>
                <a:t>Jizzakh</a:t>
              </a:r>
              <a:endParaRPr sz="1000" dirty="0">
                <a:solidFill>
                  <a:schemeClr val="dk2"/>
                </a:solidFill>
                <a:latin typeface="Century Gothic" panose="020B0502020202020204" pitchFamily="34" charset="0"/>
                <a:sym typeface="Arial"/>
              </a:endParaRPr>
            </a:p>
          </p:txBody>
        </p:sp>
        <p:sp>
          <p:nvSpPr>
            <p:cNvPr id="161" name="Google Shape;161;p3"/>
            <p:cNvSpPr/>
            <p:nvPr/>
          </p:nvSpPr>
          <p:spPr>
            <a:xfrm>
              <a:off x="4643500" y="6165304"/>
              <a:ext cx="84348" cy="84348"/>
            </a:xfrm>
            <a:prstGeom prst="ellipse">
              <a:avLst/>
            </a:prstGeom>
            <a:solidFill>
              <a:schemeClr val="accent4"/>
            </a:solidFill>
            <a:ln w="31750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3"/>
            <p:cNvSpPr/>
            <p:nvPr/>
          </p:nvSpPr>
          <p:spPr>
            <a:xfrm>
              <a:off x="4331805" y="6294660"/>
              <a:ext cx="716247" cy="24618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 dirty="0" err="1">
                  <a:solidFill>
                    <a:schemeClr val="dk2"/>
                  </a:solidFill>
                  <a:latin typeface="Century Gothic" panose="020B0502020202020204" pitchFamily="34" charset="0"/>
                  <a:sym typeface="Arial"/>
                </a:rPr>
                <a:t>Term</a:t>
              </a:r>
              <a:r>
                <a:rPr lang="en-US" sz="1000" dirty="0" err="1">
                  <a:solidFill>
                    <a:schemeClr val="dk2"/>
                  </a:solidFill>
                  <a:latin typeface="Century Gothic" panose="020B0502020202020204" pitchFamily="34" charset="0"/>
                </a:rPr>
                <a:t>e</a:t>
              </a:r>
              <a:r>
                <a:rPr lang="en-US" sz="1000" dirty="0" err="1">
                  <a:solidFill>
                    <a:schemeClr val="dk2"/>
                  </a:solidFill>
                  <a:latin typeface="Century Gothic" panose="020B0502020202020204" pitchFamily="34" charset="0"/>
                  <a:sym typeface="Arial"/>
                </a:rPr>
                <a:t>z</a:t>
              </a:r>
              <a:endParaRPr sz="1000" dirty="0">
                <a:solidFill>
                  <a:schemeClr val="dk2"/>
                </a:solidFill>
                <a:latin typeface="Century Gothic" panose="020B0502020202020204" pitchFamily="34" charset="0"/>
                <a:sym typeface="Arial"/>
              </a:endParaRPr>
            </a:p>
          </p:txBody>
        </p:sp>
        <p:sp>
          <p:nvSpPr>
            <p:cNvPr id="163" name="Google Shape;163;p3"/>
            <p:cNvSpPr/>
            <p:nvPr/>
          </p:nvSpPr>
          <p:spPr>
            <a:xfrm>
              <a:off x="4040018" y="5346918"/>
              <a:ext cx="84348" cy="84348"/>
            </a:xfrm>
            <a:prstGeom prst="ellipse">
              <a:avLst/>
            </a:prstGeom>
            <a:solidFill>
              <a:schemeClr val="accent4"/>
            </a:solidFill>
            <a:ln w="31750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3"/>
            <p:cNvSpPr/>
            <p:nvPr/>
          </p:nvSpPr>
          <p:spPr>
            <a:xfrm>
              <a:off x="3848874" y="5431638"/>
              <a:ext cx="965861" cy="24618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lvl="0"/>
              <a:r>
                <a:rPr lang="en-US" sz="1000" dirty="0" err="1">
                  <a:solidFill>
                    <a:schemeClr val="dk2"/>
                  </a:solidFill>
                  <a:latin typeface="Century Gothic" panose="020B0502020202020204" pitchFamily="34" charset="0"/>
                </a:rPr>
                <a:t>Qarshi</a:t>
              </a:r>
              <a:endParaRPr sz="1000" dirty="0">
                <a:solidFill>
                  <a:schemeClr val="dk2"/>
                </a:solidFill>
                <a:latin typeface="Century Gothic" panose="020B0502020202020204" pitchFamily="34" charset="0"/>
                <a:sym typeface="Arial"/>
              </a:endParaRPr>
            </a:p>
          </p:txBody>
        </p:sp>
        <p:sp>
          <p:nvSpPr>
            <p:cNvPr id="165" name="Google Shape;165;p3"/>
            <p:cNvSpPr/>
            <p:nvPr/>
          </p:nvSpPr>
          <p:spPr>
            <a:xfrm>
              <a:off x="6312024" y="4208748"/>
              <a:ext cx="84348" cy="84348"/>
            </a:xfrm>
            <a:prstGeom prst="ellipse">
              <a:avLst/>
            </a:prstGeom>
            <a:solidFill>
              <a:schemeClr val="accent4"/>
            </a:solidFill>
            <a:ln w="31750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3"/>
            <p:cNvSpPr/>
            <p:nvPr/>
          </p:nvSpPr>
          <p:spPr>
            <a:xfrm>
              <a:off x="6146008" y="3694119"/>
              <a:ext cx="1167319" cy="24618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 dirty="0">
                  <a:solidFill>
                    <a:schemeClr val="dk2"/>
                  </a:solidFill>
                  <a:latin typeface="Century Gothic" panose="020B0502020202020204" pitchFamily="34" charset="0"/>
                  <a:sym typeface="Arial"/>
                </a:rPr>
                <a:t>Namangan</a:t>
              </a:r>
              <a:endParaRPr sz="1000" dirty="0">
                <a:solidFill>
                  <a:schemeClr val="dk2"/>
                </a:solidFill>
                <a:latin typeface="Century Gothic" panose="020B0502020202020204" pitchFamily="34" charset="0"/>
                <a:sym typeface="Arial"/>
              </a:endParaRPr>
            </a:p>
          </p:txBody>
        </p:sp>
        <p:sp>
          <p:nvSpPr>
            <p:cNvPr id="167" name="Google Shape;167;p3"/>
            <p:cNvSpPr/>
            <p:nvPr/>
          </p:nvSpPr>
          <p:spPr>
            <a:xfrm>
              <a:off x="5417730" y="4512855"/>
              <a:ext cx="84348" cy="84348"/>
            </a:xfrm>
            <a:prstGeom prst="ellipse">
              <a:avLst/>
            </a:prstGeom>
            <a:solidFill>
              <a:schemeClr val="accent4"/>
            </a:solidFill>
            <a:ln w="31750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Google Shape;168;p3"/>
            <p:cNvSpPr/>
            <p:nvPr/>
          </p:nvSpPr>
          <p:spPr>
            <a:xfrm>
              <a:off x="5344953" y="4616588"/>
              <a:ext cx="763980" cy="24618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r>
                <a:rPr lang="en-US" sz="1000" dirty="0">
                  <a:solidFill>
                    <a:schemeClr val="dk2"/>
                  </a:solidFill>
                  <a:latin typeface="Century Gothic" panose="020B0502020202020204" pitchFamily="34" charset="0"/>
                </a:rPr>
                <a:t>Gulistan</a:t>
              </a:r>
              <a:endParaRPr sz="1000" dirty="0">
                <a:solidFill>
                  <a:schemeClr val="dk2"/>
                </a:solidFill>
                <a:latin typeface="Century Gothic" panose="020B0502020202020204" pitchFamily="34" charset="0"/>
                <a:sym typeface="Arial"/>
              </a:endParaRPr>
            </a:p>
          </p:txBody>
        </p:sp>
      </p:grpSp>
      <p:sp>
        <p:nvSpPr>
          <p:cNvPr id="169" name="Google Shape;169;p3"/>
          <p:cNvSpPr/>
          <p:nvPr/>
        </p:nvSpPr>
        <p:spPr>
          <a:xfrm>
            <a:off x="8771860" y="4924466"/>
            <a:ext cx="3415423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US" sz="1600" b="1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Located in the geographical </a:t>
            </a:r>
            <a:r>
              <a:rPr lang="en-US" sz="1600" b="1" dirty="0" smtClean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center </a:t>
            </a:r>
            <a:r>
              <a:rPr lang="en-US" sz="1600" b="1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of the country</a:t>
            </a:r>
            <a:endParaRPr lang="ru-RU" sz="1600" b="1" dirty="0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0" name="Google Shape;170;p3"/>
          <p:cNvSpPr/>
          <p:nvPr/>
        </p:nvSpPr>
        <p:spPr>
          <a:xfrm>
            <a:off x="339627" y="253618"/>
            <a:ext cx="11497929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en-US" sz="4400" b="1" dirty="0" err="1">
                <a:solidFill>
                  <a:srgbClr val="1C5C8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Navoi</a:t>
            </a:r>
            <a:r>
              <a:rPr lang="en-US" sz="4400" b="1" dirty="0">
                <a:solidFill>
                  <a:srgbClr val="1C5C8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Free Economic </a:t>
            </a:r>
            <a:r>
              <a:rPr lang="en-US" sz="4400" b="1" dirty="0" smtClean="0">
                <a:solidFill>
                  <a:srgbClr val="1C5C8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Zone – Overview</a:t>
            </a:r>
            <a:endParaRPr lang="ru-RU" sz="4400" b="1" dirty="0">
              <a:solidFill>
                <a:srgbClr val="1C5C88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171" name="Google Shape;171;p3"/>
          <p:cNvCxnSpPr>
            <a:cxnSpLocks/>
          </p:cNvCxnSpPr>
          <p:nvPr/>
        </p:nvCxnSpPr>
        <p:spPr>
          <a:xfrm>
            <a:off x="7275717" y="1797028"/>
            <a:ext cx="0" cy="4386374"/>
          </a:xfrm>
          <a:prstGeom prst="straightConnector1">
            <a:avLst/>
          </a:prstGeom>
          <a:noFill/>
          <a:ln w="12700" cap="flat" cmpd="sng">
            <a:solidFill>
              <a:srgbClr val="0081FF"/>
            </a:solidFill>
            <a:prstDash val="dash"/>
            <a:miter lim="800000"/>
            <a:headEnd type="none" w="sm" len="sm"/>
            <a:tailEnd type="none" w="sm" len="sm"/>
          </a:ln>
        </p:spPr>
      </p:cxnSp>
      <p:sp>
        <p:nvSpPr>
          <p:cNvPr id="173" name="Google Shape;173;p3"/>
          <p:cNvSpPr/>
          <p:nvPr/>
        </p:nvSpPr>
        <p:spPr>
          <a:xfrm>
            <a:off x="-44795" y="6597367"/>
            <a:ext cx="12236795" cy="288017"/>
          </a:xfrm>
          <a:prstGeom prst="rect">
            <a:avLst/>
          </a:prstGeom>
          <a:gradFill>
            <a:gsLst>
              <a:gs pos="0">
                <a:schemeClr val="accent1"/>
              </a:gs>
              <a:gs pos="33000">
                <a:schemeClr val="accent6"/>
              </a:gs>
              <a:gs pos="66000">
                <a:schemeClr val="accent4"/>
              </a:gs>
              <a:gs pos="100000">
                <a:schemeClr val="accent4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AE6D0F7A-F571-5747-94F2-048CC4C4BAC4}"/>
              </a:ext>
            </a:extLst>
          </p:cNvPr>
          <p:cNvSpPr/>
          <p:nvPr/>
        </p:nvSpPr>
        <p:spPr>
          <a:xfrm>
            <a:off x="7666074" y="2176796"/>
            <a:ext cx="1012164" cy="1012164"/>
          </a:xfrm>
          <a:prstGeom prst="ellipse">
            <a:avLst/>
          </a:prstGeom>
          <a:solidFill>
            <a:srgbClr val="64D5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B9AF3B26-D9F4-A148-A6CF-0F2F83BC10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4806" y="2294987"/>
            <a:ext cx="874700" cy="742246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C9445894-E827-BF4D-A139-CE6DC2E17CB4}"/>
              </a:ext>
            </a:extLst>
          </p:cNvPr>
          <p:cNvSpPr/>
          <p:nvPr/>
        </p:nvSpPr>
        <p:spPr>
          <a:xfrm>
            <a:off x="8804245" y="2394641"/>
            <a:ext cx="325041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600" b="1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Navoi</a:t>
            </a:r>
            <a:r>
              <a:rPr lang="en-US" sz="1600" b="1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FEZ </a:t>
            </a:r>
            <a:r>
              <a:rPr lang="ru-RU" sz="1600" b="1" dirty="0" smtClean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–</a:t>
            </a:r>
            <a:r>
              <a:rPr lang="en-US" sz="1600" b="1" dirty="0" smtClean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the </a:t>
            </a:r>
            <a:r>
              <a:rPr lang="en-US" sz="1600" b="1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first FEZ </a:t>
            </a:r>
            <a:r>
              <a:rPr lang="ru-RU" sz="1600" b="1" dirty="0" smtClean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/>
            </a:r>
            <a:br>
              <a:rPr lang="ru-RU" sz="1600" b="1" dirty="0" smtClean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-US" sz="1600" b="1" dirty="0" smtClean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 Uzbekistan</a:t>
            </a:r>
            <a:endParaRPr lang="ru-RU" sz="1600" b="1" dirty="0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5" name="Овал 54">
            <a:extLst>
              <a:ext uri="{FF2B5EF4-FFF2-40B4-BE49-F238E27FC236}">
                <a16:creationId xmlns:a16="http://schemas.microsoft.com/office/drawing/2014/main" id="{46EC4C38-BE66-B943-8548-0329806DACE6}"/>
              </a:ext>
            </a:extLst>
          </p:cNvPr>
          <p:cNvSpPr/>
          <p:nvPr/>
        </p:nvSpPr>
        <p:spPr>
          <a:xfrm>
            <a:off x="7663855" y="4714295"/>
            <a:ext cx="1012164" cy="1012164"/>
          </a:xfrm>
          <a:prstGeom prst="ellipse">
            <a:avLst/>
          </a:prstGeom>
          <a:solidFill>
            <a:srgbClr val="64D5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6348B8E-0A9B-EB47-81E6-9534C1A940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97600" y="4829073"/>
            <a:ext cx="939666" cy="782608"/>
          </a:xfrm>
          <a:prstGeom prst="rect">
            <a:avLst/>
          </a:prstGeom>
        </p:spPr>
      </p:pic>
      <p:sp>
        <p:nvSpPr>
          <p:cNvPr id="52" name="Овал 50"/>
          <p:cNvSpPr/>
          <p:nvPr/>
        </p:nvSpPr>
        <p:spPr>
          <a:xfrm>
            <a:off x="7663522" y="3481788"/>
            <a:ext cx="1012164" cy="1012164"/>
          </a:xfrm>
          <a:prstGeom prst="ellipse">
            <a:avLst/>
          </a:prstGeom>
          <a:solidFill>
            <a:srgbClr val="64D5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Прямоугольник 52"/>
          <p:cNvSpPr/>
          <p:nvPr/>
        </p:nvSpPr>
        <p:spPr>
          <a:xfrm>
            <a:off x="8771860" y="3856108"/>
            <a:ext cx="325041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600" b="1" dirty="0" smtClean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7</a:t>
            </a:r>
            <a:r>
              <a:rPr lang="ru-RU" sz="1600" b="1" dirty="0" smtClean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7</a:t>
            </a:r>
            <a:r>
              <a:rPr lang="en-US" sz="1600" b="1" dirty="0" smtClean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600" b="1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launched industrial projects</a:t>
            </a:r>
            <a:endParaRPr lang="ru-RU" sz="1600" b="1" dirty="0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4" name="Рисунок 12"/>
          <p:cNvPicPr>
            <a:picLocks noChangeAspect="1"/>
          </p:cNvPicPr>
          <p:nvPr/>
        </p:nvPicPr>
        <p:blipFill>
          <a:blip r:embed="rId6">
            <a:biLevel thresh="25000"/>
          </a:blip>
          <a:stretch>
            <a:fillRect/>
          </a:stretch>
        </p:blipFill>
        <p:spPr>
          <a:xfrm>
            <a:off x="7840142" y="3638021"/>
            <a:ext cx="658923" cy="6177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8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494" y="61246"/>
            <a:ext cx="3947886" cy="29333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1048682" name="Google Shape;337;p14"/>
          <p:cNvSpPr/>
          <p:nvPr/>
        </p:nvSpPr>
        <p:spPr>
          <a:xfrm>
            <a:off x="-1182" y="3057563"/>
            <a:ext cx="12192000" cy="699980"/>
          </a:xfrm>
          <a:prstGeom prst="rect">
            <a:avLst/>
          </a:prstGeom>
          <a:solidFill>
            <a:srgbClr val="4587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048683" name="Google Shape;338;p14"/>
          <p:cNvSpPr txBox="1">
            <a:spLocks noGrp="1"/>
          </p:cNvSpPr>
          <p:nvPr>
            <p:ph type="title"/>
          </p:nvPr>
        </p:nvSpPr>
        <p:spPr>
          <a:xfrm>
            <a:off x="130094" y="3167939"/>
            <a:ext cx="4875028" cy="479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>
              <a:buClr>
                <a:schemeClr val="lt1"/>
              </a:buClr>
              <a:buSzPts val="4400"/>
            </a:pPr>
            <a:r>
              <a:rPr lang="en-US" sz="3200" b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3200" b="1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Navoi</a:t>
            </a:r>
            <a:r>
              <a:rPr lang="en-US" sz="3200" b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FEZ</a:t>
            </a:r>
            <a:r>
              <a:rPr lang="ru-RU" sz="3200" b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– </a:t>
            </a:r>
            <a:r>
              <a:rPr lang="en-US" sz="3200" b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Overview</a:t>
            </a:r>
            <a:endParaRPr sz="3200" b="1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48684" name="Google Shape;341;p14" descr="ÐÐ°ÑÑÐ¸Ð½ÐºÐ¸ Ð¿Ð¾ Ð·Ð°Ð¿ÑÐ¾ÑÑ metal ore icon"/>
          <p:cNvSpPr/>
          <p:nvPr/>
        </p:nvSpPr>
        <p:spPr>
          <a:xfrm>
            <a:off x="2567608" y="0"/>
            <a:ext cx="1714506" cy="2286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048685" name="Google Shape;187;p4"/>
          <p:cNvSpPr/>
          <p:nvPr/>
        </p:nvSpPr>
        <p:spPr>
          <a:xfrm>
            <a:off x="196403" y="3881799"/>
            <a:ext cx="11816862" cy="2585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285750" lvl="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1800" dirty="0">
                <a:solidFill>
                  <a:schemeClr val="bg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High-quality technical infrastructure </a:t>
            </a:r>
            <a:r>
              <a:rPr lang="ru-RU" sz="1800" dirty="0">
                <a:solidFill>
                  <a:schemeClr val="bg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</a:t>
            </a:r>
            <a:r>
              <a:rPr lang="en-US" sz="1800" dirty="0">
                <a:solidFill>
                  <a:schemeClr val="bg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electricity, gas &amp; water supply, roads</a:t>
            </a:r>
            <a:r>
              <a:rPr lang="ru-RU" sz="1800" dirty="0">
                <a:solidFill>
                  <a:schemeClr val="bg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)</a:t>
            </a:r>
            <a:endParaRPr lang="en-US" sz="1800" dirty="0">
              <a:solidFill>
                <a:schemeClr val="bg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1800" dirty="0" smtClean="0">
                <a:solidFill>
                  <a:schemeClr val="bg2"/>
                </a:solidFill>
                <a:latin typeface="Century Gothic"/>
                <a:ea typeface="Century Gothic"/>
                <a:cs typeface="Century Gothic"/>
              </a:rPr>
              <a:t>Rich </a:t>
            </a:r>
            <a:r>
              <a:rPr lang="en-US" sz="1800" dirty="0">
                <a:solidFill>
                  <a:schemeClr val="bg2"/>
                </a:solidFill>
                <a:latin typeface="Century Gothic"/>
                <a:ea typeface="Century Gothic"/>
                <a:cs typeface="Century Gothic"/>
              </a:rPr>
              <a:t>deposits of mineral resources</a:t>
            </a:r>
          </a:p>
          <a:p>
            <a:pPr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1800" dirty="0" smtClean="0">
                <a:solidFill>
                  <a:schemeClr val="bg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7</a:t>
            </a:r>
            <a:r>
              <a:rPr lang="ru-RU" sz="1800" dirty="0" smtClean="0">
                <a:solidFill>
                  <a:schemeClr val="bg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7 </a:t>
            </a:r>
            <a:r>
              <a:rPr lang="en-US" sz="1800" dirty="0">
                <a:solidFill>
                  <a:schemeClr val="bg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launched industrial projects</a:t>
            </a:r>
            <a:r>
              <a:rPr lang="ru-RU" sz="1800" dirty="0">
                <a:solidFill>
                  <a:schemeClr val="bg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ru-RU" sz="1800" dirty="0" smtClean="0">
                <a:solidFill>
                  <a:schemeClr val="bg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28 </a:t>
            </a:r>
            <a:r>
              <a:rPr lang="en-US" sz="1800" dirty="0">
                <a:solidFill>
                  <a:schemeClr val="bg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projects under construction</a:t>
            </a:r>
            <a:endParaRPr lang="ru-RU" sz="1800" dirty="0">
              <a:solidFill>
                <a:schemeClr val="bg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1800" dirty="0">
                <a:solidFill>
                  <a:schemeClr val="bg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Qualified manpower based on local industrial background</a:t>
            </a:r>
            <a:endParaRPr lang="ru-RU" sz="1800" dirty="0">
              <a:solidFill>
                <a:schemeClr val="bg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1800" dirty="0" smtClean="0">
                <a:solidFill>
                  <a:schemeClr val="bg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Industries</a:t>
            </a:r>
            <a:r>
              <a:rPr lang="en-US" sz="1800" dirty="0">
                <a:solidFill>
                  <a:schemeClr val="bg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 </a:t>
            </a:r>
            <a:r>
              <a:rPr lang="en-US" sz="1800" dirty="0" smtClean="0">
                <a:solidFill>
                  <a:schemeClr val="bg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chemistry</a:t>
            </a:r>
            <a:r>
              <a:rPr lang="en-US" sz="1800" dirty="0">
                <a:solidFill>
                  <a:schemeClr val="bg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mining &amp; processing, building materials, electrical appliances, metal works,  automotive parts etc.</a:t>
            </a:r>
          </a:p>
        </p:txBody>
      </p:sp>
      <p:sp>
        <p:nvSpPr>
          <p:cNvPr id="1048686" name="Rectangle 2"/>
          <p:cNvSpPr/>
          <p:nvPr/>
        </p:nvSpPr>
        <p:spPr>
          <a:xfrm>
            <a:off x="0" y="6591339"/>
            <a:ext cx="12176304" cy="266662"/>
          </a:xfrm>
          <a:prstGeom prst="rect">
            <a:avLst/>
          </a:prstGeom>
          <a:gradFill>
            <a:gsLst>
              <a:gs pos="0">
                <a:schemeClr val="accent1"/>
              </a:gs>
              <a:gs pos="33000">
                <a:schemeClr val="accent6"/>
              </a:gs>
              <a:gs pos="66000">
                <a:schemeClr val="accent4"/>
              </a:gs>
            </a:gsLst>
            <a:lin ang="0" scaled="1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pic>
        <p:nvPicPr>
          <p:cNvPr id="2097169" name="Рисунок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76898" y="62127"/>
            <a:ext cx="3806812" cy="29333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2097170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57228" y="62127"/>
            <a:ext cx="3956037" cy="29333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6153594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1" name="Рисунок 5" descr="cargo_handling.jpg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t="12873" b="1287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48690" name="Google Shape;337;p14"/>
          <p:cNvSpPr/>
          <p:nvPr/>
        </p:nvSpPr>
        <p:spPr>
          <a:xfrm>
            <a:off x="-27609" y="4013199"/>
            <a:ext cx="12219609" cy="2844801"/>
          </a:xfrm>
          <a:prstGeom prst="rect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47" name="Группа 1"/>
          <p:cNvGrpSpPr/>
          <p:nvPr/>
        </p:nvGrpSpPr>
        <p:grpSpPr>
          <a:xfrm>
            <a:off x="-13805" y="3196950"/>
            <a:ext cx="12219609" cy="816250"/>
            <a:chOff x="-13805" y="3603350"/>
            <a:chExt cx="12219609" cy="816250"/>
          </a:xfrm>
        </p:grpSpPr>
        <p:sp>
          <p:nvSpPr>
            <p:cNvPr id="1048691" name="Google Shape;337;p14"/>
            <p:cNvSpPr/>
            <p:nvPr/>
          </p:nvSpPr>
          <p:spPr>
            <a:xfrm>
              <a:off x="-13805" y="3603350"/>
              <a:ext cx="12219609" cy="816250"/>
            </a:xfrm>
            <a:prstGeom prst="rect">
              <a:avLst/>
            </a:prstGeom>
            <a:solidFill>
              <a:schemeClr val="accent4">
                <a:alpha val="8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48692" name="Прямоугольник 3"/>
            <p:cNvSpPr/>
            <p:nvPr/>
          </p:nvSpPr>
          <p:spPr>
            <a:xfrm>
              <a:off x="75592" y="3688309"/>
              <a:ext cx="12014807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3600" b="1" dirty="0" err="1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Navoi</a:t>
              </a:r>
              <a:r>
                <a:rPr lang="en-US" sz="3600" b="1" dirty="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FEZ</a:t>
              </a:r>
              <a:r>
                <a:rPr lang="ru-RU" sz="3600" b="1" dirty="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</a:t>
              </a:r>
              <a:r>
                <a:rPr lang="en-US" sz="3600" b="1" dirty="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– </a:t>
              </a:r>
              <a:r>
                <a:rPr lang="en-US" sz="3600" b="1" dirty="0">
                  <a:solidFill>
                    <a:schemeClr val="bg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multimodal logistics hub</a:t>
              </a:r>
              <a:endParaRPr lang="ru-RU" sz="3600" b="1" dirty="0">
                <a:solidFill>
                  <a:schemeClr val="bg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1048693" name="Прямоугольник 5"/>
          <p:cNvSpPr/>
          <p:nvPr/>
        </p:nvSpPr>
        <p:spPr>
          <a:xfrm>
            <a:off x="867084" y="5537843"/>
            <a:ext cx="419809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  <a:sym typeface="Century Gothic"/>
              </a:rPr>
              <a:t>International airport</a:t>
            </a:r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  <a:sym typeface="Century Gothic"/>
              </a:rPr>
              <a:t>:</a:t>
            </a:r>
          </a:p>
          <a:p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  <a:sym typeface="Century Gothic"/>
              </a:rPr>
              <a:t>- </a:t>
            </a:r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  <a:sym typeface="Century Gothic"/>
              </a:rPr>
              <a:t>Runway - 4000 </a:t>
            </a:r>
            <a:r>
              <a:rPr lang="en-US" dirty="0" smtClean="0">
                <a:solidFill>
                  <a:schemeClr val="bg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  <a:sym typeface="Century Gothic"/>
              </a:rPr>
              <a:t>m</a:t>
            </a:r>
            <a:r>
              <a:rPr lang="ru-RU" dirty="0" smtClean="0">
                <a:solidFill>
                  <a:schemeClr val="bg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  <a:sym typeface="Century Gothic"/>
              </a:rPr>
              <a:t>.</a:t>
            </a:r>
            <a:r>
              <a:rPr lang="en-US" dirty="0" smtClean="0">
                <a:solidFill>
                  <a:schemeClr val="bg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  <a:sym typeface="Century Gothic"/>
              </a:rPr>
              <a:t>, </a:t>
            </a:r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  <a:sym typeface="Century Gothic"/>
              </a:rPr>
              <a:t>width - 60 m.</a:t>
            </a:r>
            <a:r>
              <a:rPr lang="ru-RU" dirty="0" smtClean="0">
                <a:solidFill>
                  <a:schemeClr val="bg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  <a:sym typeface="Century Gothic"/>
              </a:rPr>
              <a:t>;</a:t>
            </a:r>
            <a:endParaRPr lang="ru-RU" dirty="0">
              <a:solidFill>
                <a:schemeClr val="bg1"/>
              </a:solidFill>
              <a:latin typeface="Century Gothic" panose="020B0502020202020204" pitchFamily="34" charset="0"/>
              <a:ea typeface="Century Gothic" panose="020B0502020202020204" pitchFamily="34" charset="0"/>
              <a:cs typeface="Century Gothic" panose="020B0502020202020204" pitchFamily="34" charset="0"/>
              <a:sym typeface="Century Gothic"/>
            </a:endParaRPr>
          </a:p>
          <a:p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- </a:t>
            </a:r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largest cargo terminal in Central Asia</a:t>
            </a:r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;</a:t>
            </a:r>
          </a:p>
          <a:p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- </a:t>
            </a:r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double corridor system </a:t>
            </a:r>
            <a:r>
              <a:rPr lang="en-US" i="1" dirty="0">
                <a:solidFill>
                  <a:schemeClr val="bg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(“red” and “green”)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048694" name="Прямоугольник 6"/>
          <p:cNvSpPr/>
          <p:nvPr/>
        </p:nvSpPr>
        <p:spPr>
          <a:xfrm>
            <a:off x="9008590" y="5602068"/>
            <a:ext cx="259725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National motorway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048695" name="Прямоугольник 7"/>
          <p:cNvSpPr/>
          <p:nvPr/>
        </p:nvSpPr>
        <p:spPr>
          <a:xfrm>
            <a:off x="5788212" y="5602068"/>
            <a:ext cx="29133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Railway junction inside the FEZ, with an area of 5 hectares</a:t>
            </a:r>
            <a:endParaRPr lang="ru-RU" dirty="0"/>
          </a:p>
        </p:txBody>
      </p:sp>
      <p:pic>
        <p:nvPicPr>
          <p:cNvPr id="2097172" name="Рисунок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42229" y="4324406"/>
            <a:ext cx="1125656" cy="966456"/>
          </a:xfrm>
          <a:prstGeom prst="rect">
            <a:avLst/>
          </a:prstGeom>
        </p:spPr>
      </p:pic>
      <p:pic>
        <p:nvPicPr>
          <p:cNvPr id="2097173" name="Рисунок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2837" y="4325056"/>
            <a:ext cx="1326587" cy="1110543"/>
          </a:xfrm>
          <a:prstGeom prst="rect">
            <a:avLst/>
          </a:prstGeom>
        </p:spPr>
      </p:pic>
      <p:pic>
        <p:nvPicPr>
          <p:cNvPr id="2097174" name="Рисунок 23" descr="Изображение выглядит как стрела  Автоматически созданное описание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76912" y="4235207"/>
            <a:ext cx="1535999" cy="1290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132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25F8BE0-647A-CE41-A8D6-85FCAB60DB0F}"/>
              </a:ext>
            </a:extLst>
          </p:cNvPr>
          <p:cNvSpPr/>
          <p:nvPr/>
        </p:nvSpPr>
        <p:spPr>
          <a:xfrm>
            <a:off x="-1" y="1268760"/>
            <a:ext cx="12192000" cy="5329919"/>
          </a:xfrm>
          <a:prstGeom prst="rect">
            <a:avLst/>
          </a:prstGeom>
          <a:solidFill>
            <a:schemeClr val="accent5">
              <a:lumMod val="40000"/>
              <a:lumOff val="6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76D0308C-B684-3C40-80A9-EA057CAD07E3}"/>
              </a:ext>
            </a:extLst>
          </p:cNvPr>
          <p:cNvSpPr/>
          <p:nvPr/>
        </p:nvSpPr>
        <p:spPr>
          <a:xfrm>
            <a:off x="8429522" y="2808289"/>
            <a:ext cx="3088373" cy="2780951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B4982303-CD2A-F545-9336-CCFCD0AAC7B8}"/>
              </a:ext>
            </a:extLst>
          </p:cNvPr>
          <p:cNvSpPr/>
          <p:nvPr/>
        </p:nvSpPr>
        <p:spPr>
          <a:xfrm>
            <a:off x="4409589" y="1933595"/>
            <a:ext cx="3437006" cy="60444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BCA9C83F-266A-A14A-BA1C-5ED31F475DED}"/>
              </a:ext>
            </a:extLst>
          </p:cNvPr>
          <p:cNvSpPr/>
          <p:nvPr/>
        </p:nvSpPr>
        <p:spPr>
          <a:xfrm>
            <a:off x="527001" y="1931493"/>
            <a:ext cx="3299662" cy="60444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Текст 2">
            <a:extLst>
              <a:ext uri="{FF2B5EF4-FFF2-40B4-BE49-F238E27FC236}">
                <a16:creationId xmlns:a16="http://schemas.microsoft.com/office/drawing/2014/main" id="{43D71E4B-6B48-FD40-A882-AA71CD4BB1A0}"/>
              </a:ext>
            </a:extLst>
          </p:cNvPr>
          <p:cNvSpPr txBox="1">
            <a:spLocks/>
          </p:cNvSpPr>
          <p:nvPr/>
        </p:nvSpPr>
        <p:spPr>
          <a:xfrm>
            <a:off x="613274" y="2099926"/>
            <a:ext cx="3127115" cy="279011"/>
          </a:xfrm>
          <a:prstGeom prst="rect">
            <a:avLst/>
          </a:prstGeom>
        </p:spPr>
        <p:txBody>
          <a:bodyPr lIns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1500" dirty="0" err="1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Karmana</a:t>
            </a:r>
            <a:r>
              <a:rPr lang="en-US" sz="1500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 district, 564 ha</a:t>
            </a:r>
            <a:endParaRPr lang="ru-RU" sz="1500" dirty="0">
              <a:solidFill>
                <a:schemeClr val="bg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10" name="Текст 4">
            <a:extLst>
              <a:ext uri="{FF2B5EF4-FFF2-40B4-BE49-F238E27FC236}">
                <a16:creationId xmlns:a16="http://schemas.microsoft.com/office/drawing/2014/main" id="{ACB77B25-7C52-DC4E-9CB1-0681DE6637FA}"/>
              </a:ext>
            </a:extLst>
          </p:cNvPr>
          <p:cNvSpPr txBox="1">
            <a:spLocks/>
          </p:cNvSpPr>
          <p:nvPr/>
        </p:nvSpPr>
        <p:spPr>
          <a:xfrm>
            <a:off x="5247631" y="2066709"/>
            <a:ext cx="1760921" cy="314222"/>
          </a:xfrm>
          <a:prstGeom prst="rect">
            <a:avLst/>
          </a:prstGeom>
        </p:spPr>
        <p:txBody>
          <a:bodyPr lIns="0" anchor="ctr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altLang="et-EE" sz="1500" dirty="0" err="1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Navoi</a:t>
            </a:r>
            <a:r>
              <a:rPr lang="en-US" altLang="et-EE" sz="1500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altLang="et-EE" sz="1500" dirty="0" smtClean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City </a:t>
            </a:r>
            <a:r>
              <a:rPr lang="ru-RU" altLang="et-EE" sz="1500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81 </a:t>
            </a:r>
            <a:r>
              <a:rPr lang="en-US" altLang="et-EE" sz="1500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ha</a:t>
            </a:r>
            <a:endParaRPr lang="ru-RU" sz="1500" dirty="0">
              <a:solidFill>
                <a:schemeClr val="bg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id="{A9C1DCBD-00B6-2846-8B3B-FFF655834CD0}"/>
              </a:ext>
            </a:extLst>
          </p:cNvPr>
          <p:cNvSpPr/>
          <p:nvPr/>
        </p:nvSpPr>
        <p:spPr>
          <a:xfrm>
            <a:off x="0" y="6598680"/>
            <a:ext cx="12192000" cy="286704"/>
          </a:xfrm>
          <a:prstGeom prst="rect">
            <a:avLst/>
          </a:prstGeom>
          <a:gradFill>
            <a:gsLst>
              <a:gs pos="66000">
                <a:schemeClr val="accent4"/>
              </a:gs>
              <a:gs pos="33000">
                <a:schemeClr val="accent6"/>
              </a:gs>
              <a:gs pos="0">
                <a:schemeClr val="accent1"/>
              </a:gs>
            </a:gsLst>
            <a:lin ang="0" scaled="1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" name="Google Shape;170;p3">
            <a:extLst>
              <a:ext uri="{FF2B5EF4-FFF2-40B4-BE49-F238E27FC236}">
                <a16:creationId xmlns:a16="http://schemas.microsoft.com/office/drawing/2014/main" id="{D2FDDC8F-BF65-EB4C-9BCF-316CEAA5D486}"/>
              </a:ext>
            </a:extLst>
          </p:cNvPr>
          <p:cNvSpPr/>
          <p:nvPr/>
        </p:nvSpPr>
        <p:spPr>
          <a:xfrm>
            <a:off x="2801980" y="245913"/>
            <a:ext cx="6694335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US" sz="4400" b="1" dirty="0" err="1">
                <a:solidFill>
                  <a:srgbClr val="1C5C8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Navoi</a:t>
            </a:r>
            <a:r>
              <a:rPr lang="en-US" sz="4400" b="1" dirty="0">
                <a:solidFill>
                  <a:srgbClr val="1C5C8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FEZ Industrial sites</a:t>
            </a:r>
            <a:endParaRPr lang="ru-RU" sz="4400" b="1" dirty="0">
              <a:solidFill>
                <a:srgbClr val="1C5C88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3B83CC92-DBB7-6345-9D52-04F416DAACE9}"/>
              </a:ext>
            </a:extLst>
          </p:cNvPr>
          <p:cNvSpPr/>
          <p:nvPr/>
        </p:nvSpPr>
        <p:spPr>
          <a:xfrm>
            <a:off x="8429522" y="1933595"/>
            <a:ext cx="3088373" cy="60444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Текст 4">
            <a:extLst>
              <a:ext uri="{FF2B5EF4-FFF2-40B4-BE49-F238E27FC236}">
                <a16:creationId xmlns:a16="http://schemas.microsoft.com/office/drawing/2014/main" id="{A9E42CBF-C3BD-1442-BA09-6992B463C60B}"/>
              </a:ext>
            </a:extLst>
          </p:cNvPr>
          <p:cNvSpPr txBox="1">
            <a:spLocks/>
          </p:cNvSpPr>
          <p:nvPr/>
        </p:nvSpPr>
        <p:spPr>
          <a:xfrm>
            <a:off x="8555188" y="1879667"/>
            <a:ext cx="2962708" cy="705085"/>
          </a:xfrm>
          <a:prstGeom prst="rect">
            <a:avLst/>
          </a:prstGeom>
        </p:spPr>
        <p:txBody>
          <a:bodyPr lIns="0" anchor="ctr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altLang="et-EE" sz="1500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Any place within the limits of the </a:t>
            </a:r>
            <a:r>
              <a:rPr lang="en-US" altLang="et-EE" sz="1500" dirty="0" err="1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Navoi</a:t>
            </a:r>
            <a:r>
              <a:rPr lang="en-US" altLang="et-EE" sz="1500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 province</a:t>
            </a:r>
            <a:endParaRPr lang="ru-RU" sz="1500" dirty="0">
              <a:solidFill>
                <a:schemeClr val="bg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3F856033-FF95-B046-93F4-16112EF1027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423" t="3334" r="4181" b="1240"/>
          <a:stretch/>
        </p:blipFill>
        <p:spPr>
          <a:xfrm>
            <a:off x="4430645" y="2808289"/>
            <a:ext cx="3437006" cy="27864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5" name="Рисунок 24" descr="Изображение выглядит как текст, силуэт&#10;&#10;Автоматически созданное описание">
            <a:extLst>
              <a:ext uri="{FF2B5EF4-FFF2-40B4-BE49-F238E27FC236}">
                <a16:creationId xmlns:a16="http://schemas.microsoft.com/office/drawing/2014/main" id="{ADECD05E-A88E-594A-9EA2-7868BC66A9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3105" y="2758153"/>
            <a:ext cx="4933441" cy="288122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Google Shape;169;p3">
            <a:extLst>
              <a:ext uri="{FF2B5EF4-FFF2-40B4-BE49-F238E27FC236}">
                <a16:creationId xmlns:a16="http://schemas.microsoft.com/office/drawing/2014/main" id="{649E3AE9-3CCC-2F4D-9366-F0604A96E2C1}"/>
              </a:ext>
            </a:extLst>
          </p:cNvPr>
          <p:cNvSpPr/>
          <p:nvPr/>
        </p:nvSpPr>
        <p:spPr>
          <a:xfrm>
            <a:off x="8429522" y="5664678"/>
            <a:ext cx="3762477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US" sz="1200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Note: only free state-owned lands are meant</a:t>
            </a:r>
            <a:endParaRPr lang="ru-RU" sz="1200" dirty="0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872" y="2808289"/>
            <a:ext cx="3486901" cy="2789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7294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3" name="Google Shape;132;p3"/>
          <p:cNvSpPr/>
          <p:nvPr/>
        </p:nvSpPr>
        <p:spPr>
          <a:xfrm>
            <a:off x="-14817" y="1268762"/>
            <a:ext cx="12206818" cy="5589238"/>
          </a:xfrm>
          <a:prstGeom prst="rect">
            <a:avLst/>
          </a:prstGeom>
          <a:solidFill>
            <a:srgbClr val="DBEEE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48735" name="Google Shape;197;p5"/>
          <p:cNvSpPr/>
          <p:nvPr/>
        </p:nvSpPr>
        <p:spPr>
          <a:xfrm>
            <a:off x="9922982" y="4106816"/>
            <a:ext cx="468000" cy="468000"/>
          </a:xfrm>
          <a:prstGeom prst="ellipse">
            <a:avLst/>
          </a:prstGeom>
          <a:solidFill>
            <a:srgbClr val="A5CFE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 b="1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48736" name="Google Shape;198;p5"/>
          <p:cNvSpPr txBox="1"/>
          <p:nvPr/>
        </p:nvSpPr>
        <p:spPr>
          <a:xfrm>
            <a:off x="8779598" y="4804649"/>
            <a:ext cx="2945117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US" b="1" dirty="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simplified procedure to get a FEZ resident status</a:t>
            </a:r>
            <a:endParaRPr lang="en-US" dirty="0"/>
          </a:p>
        </p:txBody>
      </p:sp>
      <p:sp>
        <p:nvSpPr>
          <p:cNvPr id="1048737" name="Google Shape;200;p5"/>
          <p:cNvSpPr/>
          <p:nvPr/>
        </p:nvSpPr>
        <p:spPr>
          <a:xfrm>
            <a:off x="6973762" y="4123948"/>
            <a:ext cx="468000" cy="468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 b="1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48738" name="Google Shape;201;p5"/>
          <p:cNvSpPr txBox="1"/>
          <p:nvPr/>
        </p:nvSpPr>
        <p:spPr>
          <a:xfrm>
            <a:off x="6037708" y="4786995"/>
            <a:ext cx="2476233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US" b="1" dirty="0">
                <a:solidFill>
                  <a:srgbClr val="3F3F3F"/>
                </a:solidFill>
                <a:latin typeface="Century Gothic"/>
                <a:sym typeface="Century Gothic"/>
              </a:rPr>
              <a:t>Simplified allocation of land plots</a:t>
            </a:r>
            <a:endParaRPr lang="en-US" dirty="0"/>
          </a:p>
        </p:txBody>
      </p:sp>
      <p:sp>
        <p:nvSpPr>
          <p:cNvPr id="1048739" name="Google Shape;203;p5"/>
          <p:cNvSpPr/>
          <p:nvPr/>
        </p:nvSpPr>
        <p:spPr>
          <a:xfrm>
            <a:off x="4457116" y="2010104"/>
            <a:ext cx="468000" cy="468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 b="1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48740" name="Google Shape;204;p5"/>
          <p:cNvSpPr txBox="1"/>
          <p:nvPr/>
        </p:nvSpPr>
        <p:spPr>
          <a:xfrm>
            <a:off x="5050191" y="2084166"/>
            <a:ext cx="2003735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b="1" dirty="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Customs preferences </a:t>
            </a:r>
            <a:endParaRPr lang="en-US" dirty="0"/>
          </a:p>
        </p:txBody>
      </p:sp>
      <p:sp>
        <p:nvSpPr>
          <p:cNvPr id="1048741" name="Google Shape;205;p5"/>
          <p:cNvSpPr txBox="1"/>
          <p:nvPr/>
        </p:nvSpPr>
        <p:spPr>
          <a:xfrm>
            <a:off x="4213376" y="2558710"/>
            <a:ext cx="3684726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0% Import duties on raw materials/components if the finished goods are exported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up to 120 days of postponing for payment of customs duties and VAT in other cases </a:t>
            </a:r>
            <a:endParaRPr lang="en-US" sz="1200" dirty="0"/>
          </a:p>
        </p:txBody>
      </p:sp>
      <p:sp>
        <p:nvSpPr>
          <p:cNvPr id="1048742" name="Google Shape;206;p5"/>
          <p:cNvSpPr/>
          <p:nvPr/>
        </p:nvSpPr>
        <p:spPr>
          <a:xfrm>
            <a:off x="8545048" y="1989321"/>
            <a:ext cx="468000" cy="468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 b="1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48743" name="Google Shape;207;p5"/>
          <p:cNvSpPr txBox="1"/>
          <p:nvPr/>
        </p:nvSpPr>
        <p:spPr>
          <a:xfrm>
            <a:off x="9097984" y="2094089"/>
            <a:ext cx="2308347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US" b="1" dirty="0">
                <a:solidFill>
                  <a:srgbClr val="3F3F3F"/>
                </a:solidFill>
                <a:latin typeface="Century Gothic"/>
                <a:sym typeface="Century Gothic"/>
              </a:rPr>
              <a:t>Export and sales support</a:t>
            </a:r>
            <a:endParaRPr lang="en-US" dirty="0"/>
          </a:p>
        </p:txBody>
      </p:sp>
      <p:sp>
        <p:nvSpPr>
          <p:cNvPr id="1048744" name="Google Shape;208;p5"/>
          <p:cNvSpPr txBox="1"/>
          <p:nvPr/>
        </p:nvSpPr>
        <p:spPr>
          <a:xfrm>
            <a:off x="8395797" y="2629170"/>
            <a:ext cx="2934745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US" sz="1200" dirty="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 assist in obtaining state export support measures and help to find foreign customers. We also provide support in defining domestic sales opportunities.</a:t>
            </a:r>
          </a:p>
        </p:txBody>
      </p:sp>
      <p:cxnSp>
        <p:nvCxnSpPr>
          <p:cNvPr id="3145731" name="Google Shape;210;p5"/>
          <p:cNvCxnSpPr>
            <a:cxnSpLocks/>
          </p:cNvCxnSpPr>
          <p:nvPr/>
        </p:nvCxnSpPr>
        <p:spPr>
          <a:xfrm>
            <a:off x="3931664" y="1922360"/>
            <a:ext cx="0" cy="1674957"/>
          </a:xfrm>
          <a:prstGeom prst="straightConnector1">
            <a:avLst/>
          </a:prstGeom>
          <a:noFill/>
          <a:ln w="19050" cap="flat" cmpd="sng">
            <a:solidFill>
              <a:srgbClr val="7F7F7F"/>
            </a:solidFill>
            <a:prstDash val="dash"/>
            <a:miter lim="800000"/>
            <a:headEnd type="none" w="sm" len="sm"/>
            <a:tailEnd type="none" w="sm" len="sm"/>
          </a:ln>
        </p:spPr>
      </p:cxnSp>
      <p:cxnSp>
        <p:nvCxnSpPr>
          <p:cNvPr id="3145732" name="Google Shape;211;p5"/>
          <p:cNvCxnSpPr>
            <a:cxnSpLocks/>
          </p:cNvCxnSpPr>
          <p:nvPr/>
        </p:nvCxnSpPr>
        <p:spPr>
          <a:xfrm>
            <a:off x="659380" y="3728171"/>
            <a:ext cx="10824544" cy="0"/>
          </a:xfrm>
          <a:prstGeom prst="straightConnector1">
            <a:avLst/>
          </a:prstGeom>
          <a:noFill/>
          <a:ln w="19050" cap="flat" cmpd="sng">
            <a:solidFill>
              <a:srgbClr val="7F7F7F"/>
            </a:solidFill>
            <a:prstDash val="dash"/>
            <a:miter lim="800000"/>
            <a:headEnd type="none" w="sm" len="sm"/>
            <a:tailEnd type="none" w="sm" len="sm"/>
          </a:ln>
        </p:spPr>
      </p:cxnSp>
      <p:sp>
        <p:nvSpPr>
          <p:cNvPr id="1048745" name="Google Shape;214;p5"/>
          <p:cNvSpPr/>
          <p:nvPr/>
        </p:nvSpPr>
        <p:spPr>
          <a:xfrm>
            <a:off x="953883" y="1964361"/>
            <a:ext cx="468000" cy="468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 b="1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48746" name="Google Shape;215;p5"/>
          <p:cNvSpPr txBox="1"/>
          <p:nvPr/>
        </p:nvSpPr>
        <p:spPr>
          <a:xfrm>
            <a:off x="1530498" y="2084166"/>
            <a:ext cx="1878696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b="1" dirty="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Tax reliefs</a:t>
            </a:r>
            <a:endParaRPr lang="ru-RU" sz="800" dirty="0"/>
          </a:p>
        </p:txBody>
      </p:sp>
      <p:sp>
        <p:nvSpPr>
          <p:cNvPr id="1048747" name="Google Shape;216;p5"/>
          <p:cNvSpPr txBox="1"/>
          <p:nvPr/>
        </p:nvSpPr>
        <p:spPr>
          <a:xfrm>
            <a:off x="679748" y="2475281"/>
            <a:ext cx="3226515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1200" dirty="0">
                <a:latin typeface="Century Gothic" panose="020B0502020202020204" pitchFamily="34" charset="0"/>
              </a:rPr>
              <a:t>tax incentives for up to 10 years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0% Property Tax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0% Land Tax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0% Water Consumption Tax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0% Profit Tax – for projects with cost over USD 3 </a:t>
            </a:r>
            <a:r>
              <a:rPr lang="en-US" sz="1200" dirty="0" err="1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mln</a:t>
            </a:r>
            <a:endParaRPr lang="en-US" sz="1000" b="1" dirty="0"/>
          </a:p>
        </p:txBody>
      </p:sp>
      <p:sp>
        <p:nvSpPr>
          <p:cNvPr id="1048748" name="Google Shape;217;p5"/>
          <p:cNvSpPr/>
          <p:nvPr/>
        </p:nvSpPr>
        <p:spPr>
          <a:xfrm>
            <a:off x="1594823" y="4117542"/>
            <a:ext cx="468000" cy="468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 b="1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48749" name="Google Shape;218;p5"/>
          <p:cNvSpPr txBox="1"/>
          <p:nvPr/>
        </p:nvSpPr>
        <p:spPr>
          <a:xfrm>
            <a:off x="659380" y="4787899"/>
            <a:ext cx="2538797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US" b="1" dirty="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Access to high quality infrastructure</a:t>
            </a:r>
            <a:endParaRPr lang="en-US" dirty="0"/>
          </a:p>
        </p:txBody>
      </p:sp>
      <p:sp>
        <p:nvSpPr>
          <p:cNvPr id="1048750" name="Google Shape;219;p5"/>
          <p:cNvSpPr txBox="1"/>
          <p:nvPr/>
        </p:nvSpPr>
        <p:spPr>
          <a:xfrm>
            <a:off x="633888" y="5442114"/>
            <a:ext cx="2466082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just"/>
            <a:r>
              <a:rPr lang="en-US" sz="1200" dirty="0" smtClean="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electricity</a:t>
            </a:r>
            <a:r>
              <a:rPr lang="en-US" sz="1200" dirty="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gas, </a:t>
            </a:r>
            <a:r>
              <a:rPr lang="en-US" sz="1200" dirty="0" smtClean="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water   </a:t>
            </a:r>
            <a:endParaRPr lang="en-US" sz="1200" dirty="0">
              <a:solidFill>
                <a:srgbClr val="FF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097181" name="Google Shape;223;p5"/>
          <p:cNvPicPr preferRelativeResize="0">
            <a:picLocks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4428934" y="1981922"/>
            <a:ext cx="524364" cy="5243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7182" name="Google Shape;224;p5"/>
          <p:cNvPicPr preferRelativeResize="0">
            <a:picLocks/>
          </p:cNvPicPr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945443" y="1936900"/>
            <a:ext cx="489319" cy="4893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7183" name="Google Shape;225;p5"/>
          <p:cNvPicPr preferRelativeResize="0">
            <a:picLocks/>
          </p:cNvPicPr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8581741" y="2003482"/>
            <a:ext cx="473775" cy="473775"/>
          </a:xfrm>
          <a:prstGeom prst="rect">
            <a:avLst/>
          </a:prstGeom>
          <a:noFill/>
          <a:ln>
            <a:noFill/>
          </a:ln>
        </p:spPr>
      </p:pic>
      <p:sp>
        <p:nvSpPr>
          <p:cNvPr id="1048751" name="Google Shape;226;p5"/>
          <p:cNvSpPr/>
          <p:nvPr/>
        </p:nvSpPr>
        <p:spPr>
          <a:xfrm>
            <a:off x="0" y="6598680"/>
            <a:ext cx="12192000" cy="286704"/>
          </a:xfrm>
          <a:prstGeom prst="rect">
            <a:avLst/>
          </a:prstGeom>
          <a:gradFill>
            <a:gsLst>
              <a:gs pos="0">
                <a:schemeClr val="accent1"/>
              </a:gs>
              <a:gs pos="33000">
                <a:schemeClr val="accent6"/>
              </a:gs>
              <a:gs pos="66000">
                <a:schemeClr val="accent4"/>
              </a:gs>
              <a:gs pos="100000">
                <a:schemeClr val="accent4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048752" name="Прямоугольник 1"/>
          <p:cNvSpPr/>
          <p:nvPr/>
        </p:nvSpPr>
        <p:spPr>
          <a:xfrm>
            <a:off x="3498928" y="4787899"/>
            <a:ext cx="2045173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b="1" dirty="0">
                <a:solidFill>
                  <a:srgbClr val="3F3F3F"/>
                </a:solidFill>
                <a:latin typeface="Century Gothic"/>
              </a:rPr>
              <a:t>Administrative, legal and accountancy services</a:t>
            </a:r>
            <a:endParaRPr lang="ru-RU" b="1" dirty="0">
              <a:solidFill>
                <a:srgbClr val="3F3F3F"/>
              </a:solidFill>
              <a:latin typeface="Century Gothic"/>
            </a:endParaRPr>
          </a:p>
        </p:txBody>
      </p:sp>
      <p:pic>
        <p:nvPicPr>
          <p:cNvPr id="2097184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76469" y="4177501"/>
            <a:ext cx="360367" cy="299105"/>
          </a:xfrm>
          <a:prstGeom prst="rect">
            <a:avLst/>
          </a:prstGeom>
        </p:spPr>
      </p:pic>
      <p:pic>
        <p:nvPicPr>
          <p:cNvPr id="2097185" name="Google Shape;191;p4"/>
          <p:cNvPicPr preferRelativeResize="0">
            <a:picLocks/>
          </p:cNvPicPr>
          <p:nvPr/>
        </p:nvPicPr>
        <p:blipFill rotWithShape="1">
          <a:blip r:embed="rId7"/>
          <a:srcRect/>
          <a:stretch>
            <a:fillRect/>
          </a:stretch>
        </p:blipFill>
        <p:spPr>
          <a:xfrm>
            <a:off x="1554486" y="4111694"/>
            <a:ext cx="548673" cy="447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7186" name="Рисунок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37343" y="4173124"/>
            <a:ext cx="340841" cy="288254"/>
          </a:xfrm>
          <a:prstGeom prst="rect">
            <a:avLst/>
          </a:prstGeom>
        </p:spPr>
      </p:pic>
      <p:sp>
        <p:nvSpPr>
          <p:cNvPr id="1048753" name="Google Shape;206;p5"/>
          <p:cNvSpPr/>
          <p:nvPr/>
        </p:nvSpPr>
        <p:spPr>
          <a:xfrm>
            <a:off x="4259287" y="4122391"/>
            <a:ext cx="468000" cy="4680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 b="1" dirty="0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097187" name="Рисунок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54595" y="4131735"/>
            <a:ext cx="468000" cy="381086"/>
          </a:xfrm>
          <a:prstGeom prst="rect">
            <a:avLst/>
          </a:prstGeom>
        </p:spPr>
      </p:pic>
      <p:cxnSp>
        <p:nvCxnSpPr>
          <p:cNvPr id="3145733" name="Google Shape;210;p5"/>
          <p:cNvCxnSpPr>
            <a:cxnSpLocks/>
          </p:cNvCxnSpPr>
          <p:nvPr/>
        </p:nvCxnSpPr>
        <p:spPr>
          <a:xfrm>
            <a:off x="8179814" y="1897802"/>
            <a:ext cx="0" cy="1674957"/>
          </a:xfrm>
          <a:prstGeom prst="straightConnector1">
            <a:avLst/>
          </a:prstGeom>
          <a:noFill/>
          <a:ln w="19050" cap="flat" cmpd="sng">
            <a:solidFill>
              <a:srgbClr val="7F7F7F"/>
            </a:solidFill>
            <a:prstDash val="dash"/>
            <a:miter lim="800000"/>
            <a:headEnd type="none" w="sm" len="sm"/>
            <a:tailEnd type="none" w="sm" len="sm"/>
          </a:ln>
        </p:spPr>
      </p:cxnSp>
      <p:cxnSp>
        <p:nvCxnSpPr>
          <p:cNvPr id="3145734" name="Google Shape;210;p5"/>
          <p:cNvCxnSpPr>
            <a:cxnSpLocks/>
          </p:cNvCxnSpPr>
          <p:nvPr/>
        </p:nvCxnSpPr>
        <p:spPr>
          <a:xfrm>
            <a:off x="3198177" y="4109385"/>
            <a:ext cx="0" cy="1674957"/>
          </a:xfrm>
          <a:prstGeom prst="straightConnector1">
            <a:avLst/>
          </a:prstGeom>
          <a:noFill/>
          <a:ln w="19050" cap="flat" cmpd="sng">
            <a:solidFill>
              <a:srgbClr val="7F7F7F"/>
            </a:solidFill>
            <a:prstDash val="dash"/>
            <a:miter lim="800000"/>
            <a:headEnd type="none" w="sm" len="sm"/>
            <a:tailEnd type="none" w="sm" len="sm"/>
          </a:ln>
        </p:spPr>
      </p:cxnSp>
      <p:cxnSp>
        <p:nvCxnSpPr>
          <p:cNvPr id="3145735" name="Google Shape;210;p5"/>
          <p:cNvCxnSpPr>
            <a:cxnSpLocks/>
          </p:cNvCxnSpPr>
          <p:nvPr/>
        </p:nvCxnSpPr>
        <p:spPr>
          <a:xfrm>
            <a:off x="5817614" y="4109385"/>
            <a:ext cx="0" cy="1674957"/>
          </a:xfrm>
          <a:prstGeom prst="straightConnector1">
            <a:avLst/>
          </a:prstGeom>
          <a:noFill/>
          <a:ln w="19050" cap="flat" cmpd="sng">
            <a:solidFill>
              <a:srgbClr val="7F7F7F"/>
            </a:solidFill>
            <a:prstDash val="dash"/>
            <a:miter lim="800000"/>
            <a:headEnd type="none" w="sm" len="sm"/>
            <a:tailEnd type="none" w="sm" len="sm"/>
          </a:ln>
        </p:spPr>
      </p:cxnSp>
      <p:cxnSp>
        <p:nvCxnSpPr>
          <p:cNvPr id="3145736" name="Google Shape;210;p5"/>
          <p:cNvCxnSpPr>
            <a:cxnSpLocks/>
          </p:cNvCxnSpPr>
          <p:nvPr/>
        </p:nvCxnSpPr>
        <p:spPr>
          <a:xfrm>
            <a:off x="8621524" y="4044116"/>
            <a:ext cx="0" cy="1674957"/>
          </a:xfrm>
          <a:prstGeom prst="straightConnector1">
            <a:avLst/>
          </a:prstGeom>
          <a:noFill/>
          <a:ln w="19050" cap="flat" cmpd="sng">
            <a:solidFill>
              <a:srgbClr val="7F7F7F"/>
            </a:solidFill>
            <a:prstDash val="dash"/>
            <a:miter lim="800000"/>
            <a:headEnd type="none" w="sm" len="sm"/>
            <a:tailEnd type="none" w="sm" len="sm"/>
          </a:ln>
        </p:spPr>
      </p:cxnSp>
      <p:sp>
        <p:nvSpPr>
          <p:cNvPr id="1048754" name="Google Shape;219;p5"/>
          <p:cNvSpPr txBox="1"/>
          <p:nvPr/>
        </p:nvSpPr>
        <p:spPr>
          <a:xfrm>
            <a:off x="8764023" y="5412482"/>
            <a:ext cx="2642308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just"/>
            <a:r>
              <a:rPr lang="en-US" sz="1200" dirty="0" smtClean="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If </a:t>
            </a:r>
            <a:r>
              <a:rPr lang="en-US" sz="1200" dirty="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compared to all other FEZ in the </a:t>
            </a:r>
            <a:r>
              <a:rPr lang="en-US" sz="1200" dirty="0" smtClean="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country</a:t>
            </a:r>
            <a:endParaRPr lang="en-US" sz="1200" dirty="0"/>
          </a:p>
        </p:txBody>
      </p:sp>
      <p:sp>
        <p:nvSpPr>
          <p:cNvPr id="37" name="Google Shape;196;p5"/>
          <p:cNvSpPr txBox="1">
            <a:spLocks/>
          </p:cNvSpPr>
          <p:nvPr/>
        </p:nvSpPr>
        <p:spPr>
          <a:xfrm>
            <a:off x="267431" y="293443"/>
            <a:ext cx="3519645" cy="688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spcBef>
                <a:spcPts val="0"/>
              </a:spcBef>
              <a:buFont typeface="Arial"/>
              <a:buNone/>
            </a:pPr>
            <a:r>
              <a:rPr lang="en-US" sz="4400" b="1" smtClean="0">
                <a:solidFill>
                  <a:srgbClr val="1C5C8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Advantages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41753412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57" name="Прямоугольник 23"/>
          <p:cNvSpPr/>
          <p:nvPr/>
        </p:nvSpPr>
        <p:spPr>
          <a:xfrm>
            <a:off x="-14817" y="1987825"/>
            <a:ext cx="12206817" cy="264376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  <a:latin typeface="Century Gothic" panose="020B0502020202020204" pitchFamily="34" charset="0"/>
              <a:ea typeface="Century Gothic" panose="020B0502020202020204" pitchFamily="34" charset="0"/>
              <a:cs typeface="Century Gothic" panose="020B0502020202020204" pitchFamily="34" charset="0"/>
            </a:endParaRPr>
          </a:p>
        </p:txBody>
      </p:sp>
      <p:sp>
        <p:nvSpPr>
          <p:cNvPr id="1048758" name="TextBox 13"/>
          <p:cNvSpPr txBox="1"/>
          <p:nvPr/>
        </p:nvSpPr>
        <p:spPr>
          <a:xfrm>
            <a:off x="544122" y="356017"/>
            <a:ext cx="1108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000" b="1" dirty="0">
                <a:solidFill>
                  <a:srgbClr val="1C5C8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 can become a </a:t>
            </a:r>
            <a:r>
              <a:rPr lang="en-US" sz="4000" b="1" dirty="0" err="1">
                <a:solidFill>
                  <a:srgbClr val="1C5C8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Navoi</a:t>
            </a:r>
            <a:r>
              <a:rPr lang="en-US" sz="4000" b="1" dirty="0">
                <a:solidFill>
                  <a:srgbClr val="1C5C8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FEZ</a:t>
            </a:r>
            <a:r>
              <a:rPr lang="ru-RU" sz="4000" b="1" dirty="0">
                <a:solidFill>
                  <a:srgbClr val="1C5C8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4000" b="1" dirty="0">
                <a:solidFill>
                  <a:srgbClr val="1C5C8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resident</a:t>
            </a:r>
            <a:r>
              <a:rPr lang="uz-Cyrl-UZ" sz="4000" b="1" dirty="0">
                <a:solidFill>
                  <a:srgbClr val="1C5C8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endParaRPr lang="ru-RU" sz="4000" b="1" dirty="0">
              <a:solidFill>
                <a:srgbClr val="1C5C88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48759" name="Rectangle 2"/>
          <p:cNvSpPr/>
          <p:nvPr/>
        </p:nvSpPr>
        <p:spPr>
          <a:xfrm>
            <a:off x="-14817" y="6598680"/>
            <a:ext cx="12206817" cy="286704"/>
          </a:xfrm>
          <a:prstGeom prst="rect">
            <a:avLst/>
          </a:prstGeom>
          <a:gradFill>
            <a:gsLst>
              <a:gs pos="0">
                <a:schemeClr val="accent1"/>
              </a:gs>
              <a:gs pos="33000">
                <a:schemeClr val="accent6"/>
              </a:gs>
              <a:gs pos="66000">
                <a:schemeClr val="accent4"/>
              </a:gs>
            </a:gsLst>
            <a:lin ang="0" scaled="1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048760" name="Прямоугольник 14"/>
          <p:cNvSpPr/>
          <p:nvPr/>
        </p:nvSpPr>
        <p:spPr>
          <a:xfrm>
            <a:off x="3376535" y="2027276"/>
            <a:ext cx="263252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r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Industrial or high-tech projects</a:t>
            </a:r>
          </a:p>
          <a:p>
            <a:pPr marL="285750" lvl="0" indent="-285750" algn="r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Foreign trade companies</a:t>
            </a:r>
          </a:p>
          <a:p>
            <a:pPr marL="285750" lvl="0" indent="-285750" algn="r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Logistic companies</a:t>
            </a:r>
          </a:p>
          <a:p>
            <a:pPr marL="285750" lvl="0" indent="-285750" algn="r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Industrial services companies</a:t>
            </a:r>
          </a:p>
          <a:p>
            <a:pPr lvl="0" algn="r"/>
            <a:r>
              <a:rPr lang="en-US" sz="1600" i="1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Project cost  &gt;</a:t>
            </a:r>
            <a:r>
              <a:rPr lang="ru-RU" sz="1600" i="1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600" i="1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USD </a:t>
            </a:r>
            <a:r>
              <a:rPr lang="ru-RU" sz="1600" i="1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300 </a:t>
            </a:r>
            <a:r>
              <a:rPr lang="en-US" sz="1600" i="1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thousand</a:t>
            </a:r>
            <a:endParaRPr lang="ru-RU" sz="1600" i="1" dirty="0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1" algn="r">
              <a:buClr>
                <a:schemeClr val="tx2"/>
              </a:buClr>
            </a:pPr>
            <a:endParaRPr lang="en-US" sz="1600" b="1" dirty="0">
              <a:solidFill>
                <a:schemeClr val="tx2"/>
              </a:solidFill>
              <a:latin typeface="Century Gothic" panose="020B0502020202020204" pitchFamily="34" charset="0"/>
              <a:ea typeface="Century Gothic" panose="020B0502020202020204" pitchFamily="34" charset="0"/>
              <a:cs typeface="Century Gothic" panose="020B0502020202020204" pitchFamily="34" charset="0"/>
            </a:endParaRPr>
          </a:p>
        </p:txBody>
      </p:sp>
      <p:pic>
        <p:nvPicPr>
          <p:cNvPr id="2097188" name="Рисунок 5" descr="Изображение выглядит как небо, внешний, фабрика, здание  Автоматически созданное описание"/>
          <p:cNvPicPr>
            <a:picLocks noChangeAspect="1"/>
          </p:cNvPicPr>
          <p:nvPr/>
        </p:nvPicPr>
        <p:blipFill rotWithShape="1">
          <a:blip r:embed="rId2"/>
          <a:srcRect l="26630" t="23032" r="22062"/>
          <a:stretch>
            <a:fillRect/>
          </a:stretch>
        </p:blipFill>
        <p:spPr>
          <a:xfrm>
            <a:off x="188836" y="1500877"/>
            <a:ext cx="3374794" cy="3374794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48761" name="Прямоугольник 11"/>
          <p:cNvSpPr/>
          <p:nvPr/>
        </p:nvSpPr>
        <p:spPr>
          <a:xfrm>
            <a:off x="6224392" y="2647985"/>
            <a:ext cx="288062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600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Any export-oriented projects (</a:t>
            </a:r>
            <a:r>
              <a:rPr lang="en-US" sz="1600" dirty="0" err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f.ex</a:t>
            </a:r>
            <a:r>
              <a:rPr lang="en-US" sz="1600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including greenhouses) </a:t>
            </a:r>
            <a:r>
              <a:rPr lang="en-US" sz="1600" dirty="0" smtClean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projects</a:t>
            </a:r>
            <a:endParaRPr lang="en-US" sz="1600" dirty="0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lvl="0"/>
            <a:r>
              <a:rPr lang="en-US" sz="1600" i="1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Project cost  &gt;</a:t>
            </a:r>
            <a:r>
              <a:rPr lang="ru-RU" sz="1600" i="1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600" i="1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USD </a:t>
            </a:r>
            <a:r>
              <a:rPr lang="ru-RU" sz="1600" i="1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300 </a:t>
            </a:r>
            <a:r>
              <a:rPr lang="en-US" sz="1600" i="1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thousand </a:t>
            </a:r>
            <a:endParaRPr lang="ru-RU" sz="1600" i="1" dirty="0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3145737" name="Google Shape;210;p5"/>
          <p:cNvCxnSpPr>
            <a:cxnSpLocks/>
          </p:cNvCxnSpPr>
          <p:nvPr/>
        </p:nvCxnSpPr>
        <p:spPr>
          <a:xfrm>
            <a:off x="6088591" y="2153888"/>
            <a:ext cx="0" cy="2342495"/>
          </a:xfrm>
          <a:prstGeom prst="straightConnector1">
            <a:avLst/>
          </a:prstGeom>
          <a:noFill/>
          <a:ln w="19050" cap="flat" cmpd="sng">
            <a:solidFill>
              <a:srgbClr val="7F7F7F"/>
            </a:solidFill>
            <a:prstDash val="dash"/>
            <a:miter lim="800000"/>
            <a:headEnd type="none" w="sm" len="sm"/>
            <a:tailEnd type="none" w="sm" len="sm"/>
          </a:ln>
        </p:spPr>
      </p:cxnSp>
      <p:sp>
        <p:nvSpPr>
          <p:cNvPr id="1048762" name="Google Shape;169;p3"/>
          <p:cNvSpPr/>
          <p:nvPr/>
        </p:nvSpPr>
        <p:spPr>
          <a:xfrm>
            <a:off x="1213310" y="5509749"/>
            <a:ext cx="10786131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US" sz="1600" b="1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NOTE</a:t>
            </a:r>
            <a:r>
              <a:rPr lang="ru-RU" sz="1600" b="1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 </a:t>
            </a:r>
            <a:r>
              <a:rPr lang="en-US" sz="1600" b="1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project cost includes the worth of the equipment, construction and raw materials or </a:t>
            </a:r>
            <a:r>
              <a:rPr lang="en-US" sz="1600" b="1" dirty="0" smtClean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components</a:t>
            </a:r>
            <a:r>
              <a:rPr lang="uz-Cyrl-UZ" sz="1600" b="1" dirty="0" smtClean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lang="ru-RU" sz="1600" dirty="0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097189" name="Рисунок 18"/>
          <p:cNvPicPr>
            <a:picLocks noChangeAspect="1"/>
          </p:cNvPicPr>
          <p:nvPr/>
        </p:nvPicPr>
        <p:blipFill rotWithShape="1"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b="13589"/>
          <a:stretch>
            <a:fillRect/>
          </a:stretch>
        </p:blipFill>
        <p:spPr>
          <a:xfrm>
            <a:off x="529660" y="5378543"/>
            <a:ext cx="683650" cy="590744"/>
          </a:xfrm>
          <a:prstGeom prst="rect">
            <a:avLst/>
          </a:prstGeom>
        </p:spPr>
      </p:pic>
      <p:pic>
        <p:nvPicPr>
          <p:cNvPr id="2097190" name="Рисунок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39273" y="1910977"/>
            <a:ext cx="2964872" cy="279745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  <a:headEnd/>
            <a:tailEnd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4453316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6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84000">
                <a:schemeClr val="accent4"/>
              </a:gs>
            </a:gsLst>
            <a:lin ang="5400000" scaled="1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048764" name="TextBox 3"/>
          <p:cNvSpPr txBox="1"/>
          <p:nvPr/>
        </p:nvSpPr>
        <p:spPr>
          <a:xfrm>
            <a:off x="1308858" y="751506"/>
            <a:ext cx="9574284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bg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How to become a </a:t>
            </a:r>
            <a:r>
              <a:rPr lang="en-US" altLang="ko-KR" sz="4000" b="1" dirty="0" err="1">
                <a:solidFill>
                  <a:schemeClr val="bg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Navoi</a:t>
            </a:r>
            <a:r>
              <a:rPr lang="en-US" altLang="ko-KR" sz="4000" b="1" dirty="0">
                <a:solidFill>
                  <a:schemeClr val="bg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 FEZ resident</a:t>
            </a:r>
            <a:r>
              <a:rPr lang="ru-RU" altLang="ko-KR" sz="4000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?</a:t>
            </a:r>
            <a:endParaRPr lang="ru-RU" altLang="ko-KR" sz="4000" b="1" dirty="0">
              <a:solidFill>
                <a:schemeClr val="bg1"/>
              </a:solidFill>
              <a:latin typeface="Century Gothic" panose="020B0502020202020204" pitchFamily="34" charset="0"/>
              <a:ea typeface="Century Gothic" panose="020B0502020202020204" pitchFamily="34" charset="0"/>
              <a:cs typeface="Century Gothic" panose="020B0502020202020204" pitchFamily="34" charset="0"/>
            </a:endParaRPr>
          </a:p>
        </p:txBody>
      </p:sp>
      <p:cxnSp>
        <p:nvCxnSpPr>
          <p:cNvPr id="3145738" name="Прямая соединительная линия 5"/>
          <p:cNvCxnSpPr>
            <a:cxnSpLocks/>
          </p:cNvCxnSpPr>
          <p:nvPr/>
        </p:nvCxnSpPr>
        <p:spPr>
          <a:xfrm>
            <a:off x="902118" y="3592290"/>
            <a:ext cx="9777047" cy="0"/>
          </a:xfrm>
          <a:prstGeom prst="line">
            <a:avLst/>
          </a:prstGeom>
          <a:ln w="31750">
            <a:solidFill>
              <a:schemeClr val="bg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97191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8286" y="2228653"/>
            <a:ext cx="1534243" cy="1240545"/>
          </a:xfrm>
          <a:prstGeom prst="rect">
            <a:avLst/>
          </a:prstGeom>
        </p:spPr>
      </p:pic>
      <p:sp>
        <p:nvSpPr>
          <p:cNvPr id="1048765" name="Прямоугольник 8"/>
          <p:cNvSpPr/>
          <p:nvPr/>
        </p:nvSpPr>
        <p:spPr>
          <a:xfrm>
            <a:off x="1041241" y="2780988"/>
            <a:ext cx="370728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Century Gothic"/>
                <a:ea typeface="Century Gothic"/>
                <a:cs typeface="Century Gothic"/>
              </a:rPr>
              <a:t>Submit the application and your project’s business plan</a:t>
            </a:r>
          </a:p>
        </p:txBody>
      </p:sp>
      <p:cxnSp>
        <p:nvCxnSpPr>
          <p:cNvPr id="3145739" name="Прямая соединительная линия 14"/>
          <p:cNvCxnSpPr>
            <a:cxnSpLocks/>
          </p:cNvCxnSpPr>
          <p:nvPr/>
        </p:nvCxnSpPr>
        <p:spPr>
          <a:xfrm flipH="1">
            <a:off x="902118" y="2848925"/>
            <a:ext cx="10048" cy="743365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40" name="Прямая соединительная линия 18"/>
          <p:cNvCxnSpPr>
            <a:cxnSpLocks/>
          </p:cNvCxnSpPr>
          <p:nvPr/>
        </p:nvCxnSpPr>
        <p:spPr>
          <a:xfrm flipH="1">
            <a:off x="5098980" y="2780988"/>
            <a:ext cx="10048" cy="811302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766" name="Прямоугольник 17"/>
          <p:cNvSpPr/>
          <p:nvPr/>
        </p:nvSpPr>
        <p:spPr>
          <a:xfrm>
            <a:off x="5320410" y="2902000"/>
            <a:ext cx="361492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600" dirty="0">
                <a:solidFill>
                  <a:schemeClr val="bg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Pay the admission fee</a:t>
            </a:r>
            <a:r>
              <a:rPr lang="ru-RU" sz="1600" dirty="0">
                <a:solidFill>
                  <a:schemeClr val="bg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ru-RU" sz="1600" i="1" dirty="0">
                <a:solidFill>
                  <a:schemeClr val="bg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(1200 </a:t>
            </a:r>
            <a:r>
              <a:rPr lang="en-US" sz="1600" i="1" dirty="0">
                <a:solidFill>
                  <a:schemeClr val="bg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euros)</a:t>
            </a:r>
            <a:endParaRPr lang="ru-RU" sz="1600" i="1" dirty="0">
              <a:solidFill>
                <a:schemeClr val="bg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48767" name="Закрывающая фигурная скобка 19"/>
          <p:cNvSpPr/>
          <p:nvPr/>
        </p:nvSpPr>
        <p:spPr>
          <a:xfrm rot="5400000">
            <a:off x="5490658" y="-591440"/>
            <a:ext cx="599947" cy="9777029"/>
          </a:xfrm>
          <a:prstGeom prst="rightBrace">
            <a:avLst/>
          </a:prstGeom>
          <a:ln w="1905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48768" name="Прямоугольник 20"/>
          <p:cNvSpPr/>
          <p:nvPr/>
        </p:nvSpPr>
        <p:spPr>
          <a:xfrm>
            <a:off x="888049" y="3818817"/>
            <a:ext cx="98550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800" dirty="0">
                <a:solidFill>
                  <a:schemeClr val="bg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procedure takes </a:t>
            </a: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 more than 10 days</a:t>
            </a:r>
            <a:r>
              <a:rPr lang="ru-RU" sz="1800" b="1" dirty="0">
                <a:solidFill>
                  <a:schemeClr val="accent2">
                    <a:lumMod val="75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800" dirty="0">
                <a:solidFill>
                  <a:schemeClr val="bg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from the date your application is accepted</a:t>
            </a:r>
            <a:endParaRPr lang="ru-RU" sz="1800" dirty="0">
              <a:solidFill>
                <a:schemeClr val="bg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48769" name="Прямоугольник 21"/>
          <p:cNvSpPr/>
          <p:nvPr/>
        </p:nvSpPr>
        <p:spPr>
          <a:xfrm>
            <a:off x="2318223" y="5320847"/>
            <a:ext cx="98152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NOTE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 </a:t>
            </a:r>
            <a:r>
              <a:rPr lang="en-US" sz="2000" dirty="0">
                <a:solidFill>
                  <a:schemeClr val="bg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 can provide assistance in preparing the </a:t>
            </a:r>
            <a:r>
              <a:rPr lang="en-US" sz="2000" dirty="0" smtClean="0">
                <a:solidFill>
                  <a:schemeClr val="bg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application</a:t>
            </a:r>
            <a:r>
              <a:rPr lang="ru-RU" sz="2000" dirty="0" smtClean="0">
                <a:solidFill>
                  <a:schemeClr val="bg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lang="ru-RU" sz="2000" dirty="0">
              <a:solidFill>
                <a:schemeClr val="bg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097192" name="Рисунок 23"/>
          <p:cNvPicPr>
            <a:picLocks noChangeAspect="1"/>
          </p:cNvPicPr>
          <p:nvPr/>
        </p:nvPicPr>
        <p:blipFill rotWithShape="1"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b="13589"/>
          <a:stretch>
            <a:fillRect/>
          </a:stretch>
        </p:blipFill>
        <p:spPr>
          <a:xfrm>
            <a:off x="1634573" y="5225530"/>
            <a:ext cx="683650" cy="59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60945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ое 1">
      <a:dk1>
        <a:srgbClr val="000000"/>
      </a:dk1>
      <a:lt1>
        <a:srgbClr val="FFFFFF"/>
      </a:lt1>
      <a:dk2>
        <a:srgbClr val="435057"/>
      </a:dk2>
      <a:lt2>
        <a:srgbClr val="F0E8C8"/>
      </a:lt2>
      <a:accent1>
        <a:srgbClr val="44859A"/>
      </a:accent1>
      <a:accent2>
        <a:srgbClr val="3F8D8E"/>
      </a:accent2>
      <a:accent3>
        <a:srgbClr val="9BBB59"/>
      </a:accent3>
      <a:accent4>
        <a:srgbClr val="69C5A9"/>
      </a:accent4>
      <a:accent5>
        <a:srgbClr val="A6D7B8"/>
      </a:accent5>
      <a:accent6>
        <a:srgbClr val="6BB0E0"/>
      </a:accent6>
      <a:hlink>
        <a:srgbClr val="F3AF3F"/>
      </a:hlink>
      <a:folHlink>
        <a:srgbClr val="3F8D8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8419</TotalTime>
  <Words>519</Words>
  <Application>Microsoft Office PowerPoint</Application>
  <PresentationFormat>Широкоэкранный</PresentationFormat>
  <Paragraphs>100</Paragraphs>
  <Slides>10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20" baseType="lpstr">
      <vt:lpstr>맑은 고딕</vt:lpstr>
      <vt:lpstr>Arial</vt:lpstr>
      <vt:lpstr>Calibri</vt:lpstr>
      <vt:lpstr>Century Gothic</vt:lpstr>
      <vt:lpstr>Courier New</vt:lpstr>
      <vt:lpstr>Montserrat</vt:lpstr>
      <vt:lpstr>Montserrat Light</vt:lpstr>
      <vt:lpstr>Segoe UI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 Navoi FEZ – Overview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Abdullaeva, Malika</dc:creator>
  <cp:lastModifiedBy>TIMUR AZIMOV</cp:lastModifiedBy>
  <cp:revision>168</cp:revision>
  <dcterms:created xsi:type="dcterms:W3CDTF">2019-07-07T20:33:01Z</dcterms:created>
  <dcterms:modified xsi:type="dcterms:W3CDTF">2024-02-27T03:17:10Z</dcterms:modified>
</cp:coreProperties>
</file>